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93" r:id="rId3"/>
    <p:sldId id="257" r:id="rId4"/>
    <p:sldId id="261" r:id="rId5"/>
    <p:sldId id="259" r:id="rId6"/>
    <p:sldId id="296" r:id="rId7"/>
    <p:sldId id="297" r:id="rId8"/>
    <p:sldId id="301" r:id="rId9"/>
    <p:sldId id="292" r:id="rId10"/>
    <p:sldId id="264" r:id="rId11"/>
    <p:sldId id="295" r:id="rId12"/>
    <p:sldId id="266" r:id="rId13"/>
    <p:sldId id="267" r:id="rId14"/>
    <p:sldId id="298" r:id="rId15"/>
    <p:sldId id="28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1BA85F-321A-6540-95DE-1BFFC6EE90EF}">
          <p14:sldIdLst>
            <p14:sldId id="256"/>
            <p14:sldId id="293"/>
            <p14:sldId id="257"/>
            <p14:sldId id="261"/>
            <p14:sldId id="259"/>
            <p14:sldId id="296"/>
            <p14:sldId id="297"/>
            <p14:sldId id="301"/>
            <p14:sldId id="292"/>
            <p14:sldId id="264"/>
            <p14:sldId id="295"/>
            <p14:sldId id="266"/>
            <p14:sldId id="267"/>
            <p14:sldId id="298"/>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89579" autoAdjust="0"/>
  </p:normalViewPr>
  <p:slideViewPr>
    <p:cSldViewPr snapToGrid="0" snapToObjects="1">
      <p:cViewPr varScale="1">
        <p:scale>
          <a:sx n="80" d="100"/>
          <a:sy n="80" d="100"/>
        </p:scale>
        <p:origin x="630" y="84"/>
      </p:cViewPr>
      <p:guideLst>
        <p:guide orient="horz" pos="2160"/>
        <p:guide pos="2880"/>
      </p:guideLst>
    </p:cSldViewPr>
  </p:slideViewPr>
  <p:outlineViewPr>
    <p:cViewPr>
      <p:scale>
        <a:sx n="33" d="100"/>
        <a:sy n="33" d="100"/>
      </p:scale>
      <p:origin x="0" y="7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36935D-CC9E-D848-A788-CABD5D3F1DB1}" type="datetimeFigureOut">
              <a:rPr lang="en-US" smtClean="0"/>
              <a:t>8/4/2018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C14E72-53BE-D345-B4D9-156A659C226B}" type="slidenum">
              <a:rPr lang="en-US" smtClean="0"/>
              <a:t>‹#›</a:t>
            </a:fld>
            <a:endParaRPr lang="en-US"/>
          </a:p>
        </p:txBody>
      </p:sp>
    </p:spTree>
    <p:extLst>
      <p:ext uri="{BB962C8B-B14F-4D97-AF65-F5344CB8AC3E}">
        <p14:creationId xmlns:p14="http://schemas.microsoft.com/office/powerpoint/2010/main" val="23236522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4DC14E72-53BE-D345-B4D9-156A659C226B}" type="slidenum">
              <a:rPr lang="en-US" smtClean="0"/>
              <a:t>1</a:t>
            </a:fld>
            <a:endParaRPr lang="en-US"/>
          </a:p>
        </p:txBody>
      </p:sp>
    </p:spTree>
    <p:extLst>
      <p:ext uri="{BB962C8B-B14F-4D97-AF65-F5344CB8AC3E}">
        <p14:creationId xmlns:p14="http://schemas.microsoft.com/office/powerpoint/2010/main" val="2074144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14E72-53BE-D345-B4D9-156A659C226B}" type="slidenum">
              <a:rPr lang="en-US" smtClean="0"/>
              <a:t>3</a:t>
            </a:fld>
            <a:endParaRPr lang="en-US"/>
          </a:p>
        </p:txBody>
      </p:sp>
    </p:spTree>
    <p:extLst>
      <p:ext uri="{BB962C8B-B14F-4D97-AF65-F5344CB8AC3E}">
        <p14:creationId xmlns:p14="http://schemas.microsoft.com/office/powerpoint/2010/main" val="385376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14E72-53BE-D345-B4D9-156A659C226B}" type="slidenum">
              <a:rPr lang="en-US" smtClean="0"/>
              <a:t>5</a:t>
            </a:fld>
            <a:endParaRPr lang="en-US"/>
          </a:p>
        </p:txBody>
      </p:sp>
    </p:spTree>
    <p:extLst>
      <p:ext uri="{BB962C8B-B14F-4D97-AF65-F5344CB8AC3E}">
        <p14:creationId xmlns:p14="http://schemas.microsoft.com/office/powerpoint/2010/main" val="183218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4DC14E72-53BE-D345-B4D9-156A659C226B}" type="slidenum">
              <a:rPr lang="en-US" smtClean="0"/>
              <a:t>12</a:t>
            </a:fld>
            <a:endParaRPr lang="en-US"/>
          </a:p>
        </p:txBody>
      </p:sp>
    </p:spTree>
    <p:extLst>
      <p:ext uri="{BB962C8B-B14F-4D97-AF65-F5344CB8AC3E}">
        <p14:creationId xmlns:p14="http://schemas.microsoft.com/office/powerpoint/2010/main" val="2394603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14E72-53BE-D345-B4D9-156A659C226B}" type="slidenum">
              <a:rPr lang="en-US" smtClean="0"/>
              <a:t>13</a:t>
            </a:fld>
            <a:endParaRPr lang="en-US"/>
          </a:p>
        </p:txBody>
      </p:sp>
    </p:spTree>
    <p:extLst>
      <p:ext uri="{BB962C8B-B14F-4D97-AF65-F5344CB8AC3E}">
        <p14:creationId xmlns:p14="http://schemas.microsoft.com/office/powerpoint/2010/main" val="323220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4DC14E72-53BE-D345-B4D9-156A659C226B}" type="slidenum">
              <a:rPr lang="en-US" smtClean="0"/>
              <a:t>15</a:t>
            </a:fld>
            <a:endParaRPr lang="en-US"/>
          </a:p>
        </p:txBody>
      </p:sp>
    </p:spTree>
    <p:extLst>
      <p:ext uri="{BB962C8B-B14F-4D97-AF65-F5344CB8AC3E}">
        <p14:creationId xmlns:p14="http://schemas.microsoft.com/office/powerpoint/2010/main" val="68546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E36636D-D922-432D-A958-524484B5923D}" type="datetimeFigureOut">
              <a:rPr lang="en-US" smtClean="0"/>
              <a:pPr/>
              <a:t>8/4/2018</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DF28FB93-0A08-4E7D-8E63-9EFA29F1E093}" type="slidenum">
              <a:rPr lang="en-US" smtClean="0"/>
              <a:pPr/>
              <a:t>‹#›</a:t>
            </a:fld>
            <a:endParaRPr lang="en-US"/>
          </a:p>
        </p:txBody>
      </p:sp>
    </p:spTree>
    <p:extLst>
      <p:ext uri="{BB962C8B-B14F-4D97-AF65-F5344CB8AC3E}">
        <p14:creationId xmlns:p14="http://schemas.microsoft.com/office/powerpoint/2010/main" val="10759847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2710992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3821457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smtClean="0"/>
              <a:pPr/>
              <a:t>8/4/2018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3208222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8/4/2018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4127324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1942785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1919445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474712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16218474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1924584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2562142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579613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389686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8E36636D-D922-432D-A958-524484B5923D}" type="datetimeFigureOut">
              <a:rPr lang="en-US" smtClean="0"/>
              <a:pPr/>
              <a:t>8/4/2018</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DF28FB93-0A08-4E7D-8E63-9EFA29F1E093}" type="slidenum">
              <a:rPr lang="en-US" smtClean="0"/>
              <a:pPr/>
              <a:t>‹#›</a:t>
            </a:fld>
            <a:endParaRPr lang="en-US"/>
          </a:p>
        </p:txBody>
      </p:sp>
    </p:spTree>
    <p:extLst>
      <p:ext uri="{BB962C8B-B14F-4D97-AF65-F5344CB8AC3E}">
        <p14:creationId xmlns:p14="http://schemas.microsoft.com/office/powerpoint/2010/main" val="272789116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363347209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8/4/2018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41283448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2821852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val="377305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8E36636D-D922-432D-A958-524484B5923D}" type="datetimeFigureOut">
              <a:rPr lang="en-US" smtClean="0"/>
              <a:pPr/>
              <a:t>8/4/2018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extLst>
      <p:ext uri="{BB962C8B-B14F-4D97-AF65-F5344CB8AC3E}">
        <p14:creationId xmlns:p14="http://schemas.microsoft.com/office/powerpoint/2010/main" val="384425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8E36636D-D922-432D-A958-524484B5923D}" type="datetimeFigureOut">
              <a:rPr lang="en-US" smtClean="0"/>
              <a:pPr/>
              <a:t>8/4/2018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extLst>
      <p:ext uri="{BB962C8B-B14F-4D97-AF65-F5344CB8AC3E}">
        <p14:creationId xmlns:p14="http://schemas.microsoft.com/office/powerpoint/2010/main" val="819781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E36636D-D922-432D-A958-524484B5923D}" type="datetimeFigureOut">
              <a:rPr lang="en-US" smtClean="0"/>
              <a:pPr/>
              <a:t>8/4/2018</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DF28FB93-0A08-4E7D-8E63-9EFA29F1E093}" type="slidenum">
              <a:rPr lang="en-US" smtClean="0"/>
              <a:pPr/>
              <a:t>‹#›</a:t>
            </a:fld>
            <a:endParaRPr lang="en-US"/>
          </a:p>
        </p:txBody>
      </p:sp>
    </p:spTree>
    <p:extLst>
      <p:ext uri="{BB962C8B-B14F-4D97-AF65-F5344CB8AC3E}">
        <p14:creationId xmlns:p14="http://schemas.microsoft.com/office/powerpoint/2010/main" val="1273388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dirty="0"/>
            </a:br>
            <a:r>
              <a:rPr lang="en-US" dirty="0"/>
              <a:t>Generational Discipleship</a:t>
            </a:r>
            <a:br>
              <a:rPr lang="en-US" dirty="0"/>
            </a:br>
            <a:endParaRPr lang="en-US" dirty="0"/>
          </a:p>
        </p:txBody>
      </p:sp>
      <p:sp>
        <p:nvSpPr>
          <p:cNvPr id="3" name="Subtitle 2">
            <a:extLst>
              <a:ext uri="{FF2B5EF4-FFF2-40B4-BE49-F238E27FC236}">
                <a16:creationId xmlns:a16="http://schemas.microsoft.com/office/drawing/2014/main" id="{7A6D0CBD-987E-4821-93FF-3716D86FA51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8826367"/>
      </p:ext>
    </p:extLst>
  </p:cSld>
  <p:clrMapOvr>
    <a:masterClrMapping/>
  </p:clrMapOvr>
  <p:transition spd="slow" advTm="26111">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0732" y="343222"/>
            <a:ext cx="7981154" cy="7294305"/>
          </a:xfrm>
          <a:prstGeom prst="rect">
            <a:avLst/>
          </a:prstGeom>
          <a:noFill/>
        </p:spPr>
        <p:txBody>
          <a:bodyPr wrap="square" rtlCol="0">
            <a:spAutoFit/>
          </a:bodyPr>
          <a:lstStyle/>
          <a:p>
            <a:r>
              <a:rPr lang="en-US" b="1" dirty="0"/>
              <a:t>Psalm 111:10</a:t>
            </a:r>
            <a:endParaRPr lang="en-US" dirty="0"/>
          </a:p>
          <a:p>
            <a:r>
              <a:rPr lang="en-US" dirty="0"/>
              <a:t>The fear of the Lord </a:t>
            </a:r>
            <a:r>
              <a:rPr lang="en-US" i="1" dirty="0"/>
              <a:t>is</a:t>
            </a:r>
            <a:r>
              <a:rPr lang="en-US" dirty="0"/>
              <a:t> the beginning of wisdom;</a:t>
            </a:r>
          </a:p>
          <a:p>
            <a:r>
              <a:rPr lang="en-US" dirty="0"/>
              <a:t>A good understanding have all those who do </a:t>
            </a:r>
            <a:r>
              <a:rPr lang="en-US" i="1" dirty="0"/>
              <a:t>His commandments.</a:t>
            </a:r>
            <a:endParaRPr lang="en-US" dirty="0"/>
          </a:p>
          <a:p>
            <a:r>
              <a:rPr lang="en-US" dirty="0"/>
              <a:t>His praise endures forever.</a:t>
            </a:r>
          </a:p>
          <a:p>
            <a:endParaRPr lang="en-US" dirty="0"/>
          </a:p>
          <a:p>
            <a:r>
              <a:rPr lang="en-US" b="1" dirty="0"/>
              <a:t>Jeremiah 17:9</a:t>
            </a:r>
            <a:endParaRPr lang="en-US" dirty="0"/>
          </a:p>
          <a:p>
            <a:r>
              <a:rPr lang="en-US" dirty="0"/>
              <a:t>The heart </a:t>
            </a:r>
            <a:r>
              <a:rPr lang="en-US" i="1" dirty="0"/>
              <a:t>is</a:t>
            </a:r>
            <a:r>
              <a:rPr lang="en-US" dirty="0"/>
              <a:t> deceitful above all </a:t>
            </a:r>
            <a:r>
              <a:rPr lang="en-US" i="1" dirty="0"/>
              <a:t>things,</a:t>
            </a:r>
            <a:endParaRPr lang="en-US" dirty="0"/>
          </a:p>
          <a:p>
            <a:r>
              <a:rPr lang="en-US" dirty="0"/>
              <a:t>And desperately wicked;</a:t>
            </a:r>
          </a:p>
          <a:p>
            <a:r>
              <a:rPr lang="en-US" dirty="0"/>
              <a:t>Who can know it?</a:t>
            </a:r>
          </a:p>
          <a:p>
            <a:endParaRPr lang="en-US" dirty="0"/>
          </a:p>
          <a:p>
            <a:r>
              <a:rPr lang="en-US" b="1" dirty="0"/>
              <a:t>Romans 8:7</a:t>
            </a:r>
            <a:endParaRPr lang="en-US" dirty="0"/>
          </a:p>
          <a:p>
            <a:r>
              <a:rPr lang="en-US" dirty="0"/>
              <a:t>Because the carnal mind </a:t>
            </a:r>
            <a:r>
              <a:rPr lang="en-US" i="1" dirty="0"/>
              <a:t>is</a:t>
            </a:r>
            <a:r>
              <a:rPr lang="en-US" dirty="0"/>
              <a:t> enmity against God; for it is not subject to the law of God, nor indeed can be.</a:t>
            </a:r>
          </a:p>
          <a:p>
            <a:endParaRPr lang="en-US" dirty="0"/>
          </a:p>
          <a:p>
            <a:r>
              <a:rPr lang="en-US" b="1" dirty="0"/>
              <a:t>Colossians 2:3</a:t>
            </a:r>
            <a:endParaRPr lang="en-US" dirty="0"/>
          </a:p>
          <a:p>
            <a:r>
              <a:rPr lang="en-US" dirty="0"/>
              <a:t>in [Christ] are hidden all the treasures of wisdom and knowledge.</a:t>
            </a:r>
          </a:p>
          <a:p>
            <a:endParaRPr lang="en-US" dirty="0"/>
          </a:p>
          <a:p>
            <a:r>
              <a:rPr lang="en-US" b="1" dirty="0"/>
              <a:t>Romans 1: 18, 28</a:t>
            </a:r>
            <a:endParaRPr lang="en-US" dirty="0"/>
          </a:p>
          <a:p>
            <a:r>
              <a:rPr lang="en-US" dirty="0"/>
              <a:t>18 For the wrath of God is revealed from heaven against all ungodliness and unrighteousness of men, who suppress the truth in unrighteousness, …</a:t>
            </a:r>
          </a:p>
          <a:p>
            <a:r>
              <a:rPr lang="en-US" dirty="0"/>
              <a:t>28 And even as they did not like to retain God in </a:t>
            </a:r>
            <a:r>
              <a:rPr lang="en-US" i="1" dirty="0"/>
              <a:t>their</a:t>
            </a:r>
            <a:r>
              <a:rPr lang="en-US" dirty="0"/>
              <a:t> knowledge, God gave them over to a debased mind,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4130047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of Religious Neutrality</a:t>
            </a:r>
          </a:p>
        </p:txBody>
      </p:sp>
      <p:sp>
        <p:nvSpPr>
          <p:cNvPr id="3" name="Content Placeholder 2"/>
          <p:cNvSpPr>
            <a:spLocks noGrp="1"/>
          </p:cNvSpPr>
          <p:nvPr>
            <p:ph idx="1"/>
          </p:nvPr>
        </p:nvSpPr>
        <p:spPr/>
        <p:txBody>
          <a:bodyPr>
            <a:normAutofit/>
          </a:bodyPr>
          <a:lstStyle/>
          <a:p>
            <a:r>
              <a:rPr lang="en-US" sz="2400" dirty="0"/>
              <a:t>“Bible writers always regard everyone as having some divinity belief or other. According to them, what is wrong with people is not that they lack religious belief, but that they believe in the wrong divinity.”</a:t>
            </a:r>
            <a:br>
              <a:rPr lang="en-US" sz="2400" dirty="0"/>
            </a:br>
            <a:r>
              <a:rPr lang="en-US" sz="2400" dirty="0"/>
              <a:t>	</a:t>
            </a:r>
            <a:r>
              <a:rPr lang="en-US" sz="1800" dirty="0"/>
              <a:t>Roy A. </a:t>
            </a:r>
            <a:r>
              <a:rPr lang="en-US" sz="1800" dirty="0" err="1"/>
              <a:t>Clouser</a:t>
            </a:r>
            <a:r>
              <a:rPr lang="en-US" sz="1800" dirty="0"/>
              <a:t>, </a:t>
            </a:r>
            <a:r>
              <a:rPr lang="en-US" sz="1800" i="1" dirty="0"/>
              <a:t>The Myth of Religious Neutrality</a:t>
            </a:r>
          </a:p>
          <a:p>
            <a:endParaRPr lang="en-US" dirty="0"/>
          </a:p>
        </p:txBody>
      </p:sp>
    </p:spTree>
    <p:extLst>
      <p:ext uri="{BB962C8B-B14F-4D97-AF65-F5344CB8AC3E}">
        <p14:creationId xmlns:p14="http://schemas.microsoft.com/office/powerpoint/2010/main" val="375983394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Education</a:t>
            </a:r>
          </a:p>
        </p:txBody>
      </p:sp>
      <p:sp>
        <p:nvSpPr>
          <p:cNvPr id="3" name="Content Placeholder 2"/>
          <p:cNvSpPr>
            <a:spLocks noGrp="1"/>
          </p:cNvSpPr>
          <p:nvPr>
            <p:ph idx="1"/>
          </p:nvPr>
        </p:nvSpPr>
        <p:spPr/>
        <p:txBody>
          <a:bodyPr/>
          <a:lstStyle/>
          <a:p>
            <a:pPr>
              <a:buFont typeface="Arial"/>
              <a:buChar char="•"/>
            </a:pPr>
            <a:r>
              <a:rPr lang="en-US" dirty="0"/>
              <a:t>Modern Pagan = Socialization</a:t>
            </a:r>
          </a:p>
          <a:p>
            <a:pPr>
              <a:buFont typeface="Arial"/>
              <a:buChar char="•"/>
            </a:pPr>
            <a:r>
              <a:rPr lang="en-US" dirty="0"/>
              <a:t>Greek (classical) Pagan = “Freedom”</a:t>
            </a:r>
          </a:p>
          <a:p>
            <a:pPr>
              <a:buFont typeface="Arial"/>
              <a:buChar char="•"/>
            </a:pPr>
            <a:r>
              <a:rPr lang="en-US" dirty="0"/>
              <a:t>Christian = Knowledge of God (Relational)</a:t>
            </a:r>
          </a:p>
          <a:p>
            <a:pPr lvl="1">
              <a:buFont typeface="Arial"/>
              <a:buChar char="•"/>
            </a:pPr>
            <a:r>
              <a:rPr lang="en-US" dirty="0"/>
              <a:t>Also: maturity for greater dominion</a:t>
            </a:r>
          </a:p>
        </p:txBody>
      </p:sp>
    </p:spTree>
    <p:extLst>
      <p:ext uri="{BB962C8B-B14F-4D97-AF65-F5344CB8AC3E}">
        <p14:creationId xmlns:p14="http://schemas.microsoft.com/office/powerpoint/2010/main" val="3538287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361"/>
            <a:ext cx="8229600" cy="1143000"/>
          </a:xfrm>
        </p:spPr>
        <p:txBody>
          <a:bodyPr>
            <a:normAutofit fontScale="90000"/>
          </a:bodyPr>
          <a:lstStyle/>
          <a:p>
            <a:r>
              <a:rPr lang="en-US" i="1" dirty="0"/>
              <a:t>Homo Sapiens </a:t>
            </a:r>
            <a:r>
              <a:rPr lang="en-US" dirty="0"/>
              <a:t>or</a:t>
            </a:r>
            <a:br>
              <a:rPr lang="en-US" dirty="0"/>
            </a:br>
            <a:r>
              <a:rPr lang="en-US" i="1" dirty="0"/>
              <a:t>Homo Adorans </a:t>
            </a:r>
            <a:r>
              <a:rPr lang="en-US" dirty="0"/>
              <a:t>?</a:t>
            </a:r>
          </a:p>
        </p:txBody>
      </p:sp>
      <p:sp>
        <p:nvSpPr>
          <p:cNvPr id="3" name="Content Placeholder 2"/>
          <p:cNvSpPr>
            <a:spLocks noGrp="1"/>
          </p:cNvSpPr>
          <p:nvPr>
            <p:ph idx="1"/>
          </p:nvPr>
        </p:nvSpPr>
        <p:spPr>
          <a:xfrm>
            <a:off x="457200" y="1852864"/>
            <a:ext cx="8229600" cy="4565384"/>
          </a:xfrm>
        </p:spPr>
        <p:txBody>
          <a:bodyPr>
            <a:normAutofit/>
          </a:bodyPr>
          <a:lstStyle/>
          <a:p>
            <a:r>
              <a:rPr lang="en-US" sz="2400" dirty="0"/>
              <a:t>“What is education?” </a:t>
            </a:r>
            <a:r>
              <a:rPr lang="en-US" sz="2400" dirty="0">
                <a:sym typeface="Wingdings"/>
              </a:rPr>
              <a:t></a:t>
            </a:r>
            <a:r>
              <a:rPr lang="en-US" sz="2400" dirty="0"/>
              <a:t> must first ask, “what is man?”</a:t>
            </a:r>
            <a:br>
              <a:rPr lang="en-US" sz="2400" dirty="0"/>
            </a:br>
            <a:r>
              <a:rPr lang="en-US" sz="2400" dirty="0"/>
              <a:t>Modern pagan answer = </a:t>
            </a:r>
            <a:r>
              <a:rPr lang="en-US" sz="2400" i="1" dirty="0"/>
              <a:t>homo sapiens</a:t>
            </a:r>
            <a:r>
              <a:rPr lang="en-US" sz="2400" dirty="0"/>
              <a:t> (thinking man)</a:t>
            </a:r>
            <a:br>
              <a:rPr lang="en-US" sz="2400" dirty="0"/>
            </a:br>
            <a:r>
              <a:rPr lang="en-US" sz="2400" dirty="0"/>
              <a:t>Biblical answer is </a:t>
            </a:r>
            <a:r>
              <a:rPr lang="en-US" sz="2400" i="1" dirty="0"/>
              <a:t>homo adorans</a:t>
            </a:r>
            <a:r>
              <a:rPr lang="en-US" sz="2400" dirty="0"/>
              <a:t> (worshipping man)</a:t>
            </a:r>
          </a:p>
          <a:p>
            <a:r>
              <a:rPr lang="en-US" sz="2400" dirty="0"/>
              <a:t>Greco-pagan view = The primacy of the intellect. </a:t>
            </a:r>
          </a:p>
          <a:p>
            <a:r>
              <a:rPr lang="en-US" dirty="0"/>
              <a:t>Biblical view = </a:t>
            </a:r>
            <a:r>
              <a:rPr lang="en-US" i="1" dirty="0"/>
              <a:t>Imago Dei, </a:t>
            </a:r>
            <a:r>
              <a:rPr lang="en-US" dirty="0"/>
              <a:t>Image of God.</a:t>
            </a:r>
          </a:p>
          <a:p>
            <a:pPr marL="800100" lvl="1" indent="-342900">
              <a:buFont typeface="+mj-lt"/>
              <a:buAutoNum type="arabicPeriod"/>
            </a:pPr>
            <a:r>
              <a:rPr lang="en-US" sz="1800" dirty="0"/>
              <a:t>Man is like God;</a:t>
            </a:r>
          </a:p>
          <a:p>
            <a:pPr marL="800100" lvl="1" indent="-342900">
              <a:buFont typeface="+mj-lt"/>
              <a:buAutoNum type="arabicPeriod"/>
            </a:pPr>
            <a:r>
              <a:rPr lang="en-US" sz="1800" dirty="0"/>
              <a:t>Man is not God</a:t>
            </a:r>
            <a:endParaRPr lang="en-US" sz="2400" dirty="0"/>
          </a:p>
          <a:p>
            <a:pPr marL="6350" indent="0">
              <a:buNone/>
            </a:pPr>
            <a:endParaRPr lang="en-US" sz="2000" dirty="0"/>
          </a:p>
        </p:txBody>
      </p:sp>
    </p:spTree>
    <p:extLst>
      <p:ext uri="{BB962C8B-B14F-4D97-AF65-F5344CB8AC3E}">
        <p14:creationId xmlns:p14="http://schemas.microsoft.com/office/powerpoint/2010/main" val="39488253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5F487-39EF-45E2-849E-D0DAA8732957}"/>
              </a:ext>
            </a:extLst>
          </p:cNvPr>
          <p:cNvSpPr>
            <a:spLocks noGrp="1"/>
          </p:cNvSpPr>
          <p:nvPr>
            <p:ph type="title"/>
          </p:nvPr>
        </p:nvSpPr>
        <p:spPr/>
        <p:txBody>
          <a:bodyPr/>
          <a:lstStyle/>
          <a:p>
            <a:r>
              <a:rPr lang="en-US" dirty="0"/>
              <a:t>3 Implications</a:t>
            </a:r>
          </a:p>
        </p:txBody>
      </p:sp>
      <p:sp>
        <p:nvSpPr>
          <p:cNvPr id="3" name="Content Placeholder 2">
            <a:extLst>
              <a:ext uri="{FF2B5EF4-FFF2-40B4-BE49-F238E27FC236}">
                <a16:creationId xmlns:a16="http://schemas.microsoft.com/office/drawing/2014/main" id="{6C877268-F7BC-487E-B71D-2A0E72C4ACAE}"/>
              </a:ext>
            </a:extLst>
          </p:cNvPr>
          <p:cNvSpPr>
            <a:spLocks noGrp="1"/>
          </p:cNvSpPr>
          <p:nvPr>
            <p:ph idx="1"/>
          </p:nvPr>
        </p:nvSpPr>
        <p:spPr/>
        <p:txBody>
          <a:bodyPr/>
          <a:lstStyle/>
          <a:p>
            <a:r>
              <a:rPr lang="en-US" dirty="0"/>
              <a:t>Daily Worship – Praying the “Hours”</a:t>
            </a:r>
          </a:p>
          <a:p>
            <a:r>
              <a:rPr lang="en-US" dirty="0"/>
              <a:t>Bible Saturation: The Bible is not a mere additional “subject” in a Christian education. It is the lens through which we interpret everything else!</a:t>
            </a:r>
          </a:p>
          <a:p>
            <a:r>
              <a:rPr lang="en-US" dirty="0"/>
              <a:t>Training in choral music</a:t>
            </a:r>
          </a:p>
        </p:txBody>
      </p:sp>
    </p:spTree>
    <p:extLst>
      <p:ext uri="{BB962C8B-B14F-4D97-AF65-F5344CB8AC3E}">
        <p14:creationId xmlns:p14="http://schemas.microsoft.com/office/powerpoint/2010/main" val="393160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Generational Discipleship</a:t>
            </a:r>
          </a:p>
        </p:txBody>
      </p:sp>
      <p:sp>
        <p:nvSpPr>
          <p:cNvPr id="3" name="Content Placeholder 2"/>
          <p:cNvSpPr>
            <a:spLocks noGrp="1"/>
          </p:cNvSpPr>
          <p:nvPr>
            <p:ph idx="1"/>
          </p:nvPr>
        </p:nvSpPr>
        <p:spPr/>
        <p:txBody>
          <a:bodyPr/>
          <a:lstStyle/>
          <a:p>
            <a:pPr marL="514350" indent="-514350">
              <a:buFont typeface="+mj-lt"/>
              <a:buAutoNum type="arabicPeriod"/>
            </a:pPr>
            <a:r>
              <a:rPr lang="en-US" dirty="0"/>
              <a:t>Rites of Passage</a:t>
            </a:r>
          </a:p>
          <a:p>
            <a:pPr marL="514350" indent="-514350">
              <a:buFont typeface="+mj-lt"/>
              <a:buAutoNum type="arabicPeriod"/>
            </a:pPr>
            <a:r>
              <a:rPr lang="en-US" dirty="0"/>
              <a:t>Education for Adults</a:t>
            </a:r>
          </a:p>
          <a:p>
            <a:pPr marL="514350" indent="-514350">
              <a:buFont typeface="+mj-lt"/>
              <a:buAutoNum type="arabicPeriod"/>
            </a:pPr>
            <a:r>
              <a:rPr lang="en-US" dirty="0"/>
              <a:t>Financial Education </a:t>
            </a:r>
          </a:p>
          <a:p>
            <a:pPr marL="514350" indent="-514350">
              <a:buFont typeface="+mj-lt"/>
              <a:buAutoNum type="arabicPeriod"/>
            </a:pPr>
            <a:r>
              <a:rPr lang="en-US" dirty="0"/>
              <a:t>Comprehensive Discipleship Plan</a:t>
            </a:r>
          </a:p>
        </p:txBody>
      </p:sp>
    </p:spTree>
    <p:extLst>
      <p:ext uri="{BB962C8B-B14F-4D97-AF65-F5344CB8AC3E}">
        <p14:creationId xmlns:p14="http://schemas.microsoft.com/office/powerpoint/2010/main" val="4201990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69B1EA5-4001-42E6-923A-6CF55C813AB9}"/>
              </a:ext>
            </a:extLst>
          </p:cNvPr>
          <p:cNvSpPr>
            <a:spLocks noGrp="1"/>
          </p:cNvSpPr>
          <p:nvPr>
            <p:ph type="title"/>
          </p:nvPr>
        </p:nvSpPr>
        <p:spPr/>
        <p:txBody>
          <a:bodyPr/>
          <a:lstStyle/>
          <a:p>
            <a:r>
              <a:rPr lang="en-US" dirty="0"/>
              <a:t>Outline</a:t>
            </a:r>
          </a:p>
        </p:txBody>
      </p:sp>
      <p:sp>
        <p:nvSpPr>
          <p:cNvPr id="7" name="Content Placeholder 6">
            <a:extLst>
              <a:ext uri="{FF2B5EF4-FFF2-40B4-BE49-F238E27FC236}">
                <a16:creationId xmlns:a16="http://schemas.microsoft.com/office/drawing/2014/main" id="{76921381-5502-411C-959B-A1186DA515C3}"/>
              </a:ext>
            </a:extLst>
          </p:cNvPr>
          <p:cNvSpPr>
            <a:spLocks noGrp="1"/>
          </p:cNvSpPr>
          <p:nvPr>
            <p:ph idx="1"/>
          </p:nvPr>
        </p:nvSpPr>
        <p:spPr/>
        <p:txBody>
          <a:bodyPr/>
          <a:lstStyle/>
          <a:p>
            <a:r>
              <a:rPr lang="en-US" dirty="0"/>
              <a:t>Biblical Foundations of Education</a:t>
            </a:r>
          </a:p>
          <a:p>
            <a:r>
              <a:rPr lang="en-US" dirty="0"/>
              <a:t>Generational Discipleship</a:t>
            </a:r>
          </a:p>
        </p:txBody>
      </p:sp>
    </p:spTree>
    <p:extLst>
      <p:ext uri="{BB962C8B-B14F-4D97-AF65-F5344CB8AC3E}">
        <p14:creationId xmlns:p14="http://schemas.microsoft.com/office/powerpoint/2010/main" val="181493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Kingdom Culture</a:t>
            </a:r>
          </a:p>
        </p:txBody>
      </p:sp>
      <p:sp>
        <p:nvSpPr>
          <p:cNvPr id="3" name="Content Placeholder 2"/>
          <p:cNvSpPr>
            <a:spLocks noGrp="1"/>
          </p:cNvSpPr>
          <p:nvPr>
            <p:ph idx="1"/>
          </p:nvPr>
        </p:nvSpPr>
        <p:spPr/>
        <p:txBody>
          <a:bodyPr/>
          <a:lstStyle/>
          <a:p>
            <a:r>
              <a:rPr lang="en-US" dirty="0"/>
              <a:t>Terminology: </a:t>
            </a:r>
            <a:r>
              <a:rPr lang="en-US" i="1" dirty="0"/>
              <a:t>Education</a:t>
            </a:r>
            <a:r>
              <a:rPr lang="en-US" dirty="0"/>
              <a:t> or </a:t>
            </a:r>
            <a:r>
              <a:rPr lang="en-US" i="1" dirty="0"/>
              <a:t>Enculturation</a:t>
            </a:r>
          </a:p>
        </p:txBody>
      </p:sp>
    </p:spTree>
    <p:extLst>
      <p:ext uri="{BB962C8B-B14F-4D97-AF65-F5344CB8AC3E}">
        <p14:creationId xmlns:p14="http://schemas.microsoft.com/office/powerpoint/2010/main" val="3747295043"/>
      </p:ext>
    </p:extLst>
  </p:cSld>
  <p:clrMapOvr>
    <a:masterClrMapping/>
  </p:clrMapOvr>
  <p:transition spd="slow" advTm="332479">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“Culture Overcomes Strategy”</a:t>
            </a:r>
          </a:p>
        </p:txBody>
      </p:sp>
      <p:sp>
        <p:nvSpPr>
          <p:cNvPr id="5" name="Content Placeholder 4"/>
          <p:cNvSpPr>
            <a:spLocks noGrp="1"/>
          </p:cNvSpPr>
          <p:nvPr>
            <p:ph idx="1"/>
          </p:nvPr>
        </p:nvSpPr>
        <p:spPr/>
        <p:txBody>
          <a:bodyPr>
            <a:normAutofit fontScale="92500" lnSpcReduction="10000"/>
          </a:bodyPr>
          <a:lstStyle/>
          <a:p>
            <a:pPr marL="0" indent="0">
              <a:buNone/>
            </a:pPr>
            <a:r>
              <a:rPr lang="en-US" i="1" dirty="0"/>
              <a:t>“Research completed on two separate occasions has reinforced two basic insights. First, as demonstrated by analysis completed for a private roundtable in the United Kingdom for a group of substantially wealthy international families, family culture was an area of exceptionally high importance. When asked to rank-order the critical elements of family legacy, the relative importance of formal governance documents and structures, leadership, and culture were selected as the top three issues, Of these, culture came out as a surprising first choice among the families present. …</a:t>
            </a:r>
            <a:endParaRPr lang="en-US" dirty="0"/>
          </a:p>
          <a:p>
            <a:pPr marL="0" indent="0">
              <a:buNone/>
            </a:pPr>
            <a:r>
              <a:rPr lang="en-US" i="1" dirty="0"/>
              <a:t>In the business world, it is becoming increasingly well known that ‘culture overcomes strategy.’ …”		- Family Wealth Management</a:t>
            </a:r>
            <a:endParaRPr lang="en-US" dirty="0"/>
          </a:p>
          <a:p>
            <a:pPr marL="0" indent="0">
              <a:buNone/>
            </a:pPr>
            <a:endParaRPr lang="en-US" dirty="0"/>
          </a:p>
        </p:txBody>
      </p:sp>
    </p:spTree>
    <p:extLst>
      <p:ext uri="{BB962C8B-B14F-4D97-AF65-F5344CB8AC3E}">
        <p14:creationId xmlns:p14="http://schemas.microsoft.com/office/powerpoint/2010/main" val="376126515"/>
      </p:ext>
    </p:extLst>
  </p:cSld>
  <p:clrMapOvr>
    <a:masterClrMapping/>
  </p:clrMapOvr>
  <p:transition spd="slow" advTm="50878">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Kingdom Culture</a:t>
            </a:r>
          </a:p>
        </p:txBody>
      </p:sp>
      <p:sp>
        <p:nvSpPr>
          <p:cNvPr id="3" name="Content Placeholder 2"/>
          <p:cNvSpPr>
            <a:spLocks noGrp="1"/>
          </p:cNvSpPr>
          <p:nvPr>
            <p:ph idx="1"/>
          </p:nvPr>
        </p:nvSpPr>
        <p:spPr/>
        <p:txBody>
          <a:bodyPr/>
          <a:lstStyle/>
          <a:p>
            <a:r>
              <a:rPr lang="en-US" dirty="0"/>
              <a:t>Terminology: </a:t>
            </a:r>
            <a:r>
              <a:rPr lang="en-US" i="1" dirty="0"/>
              <a:t>Education</a:t>
            </a:r>
            <a:r>
              <a:rPr lang="en-US" dirty="0"/>
              <a:t> or </a:t>
            </a:r>
            <a:r>
              <a:rPr lang="en-US" i="1" dirty="0"/>
              <a:t>Enculturation</a:t>
            </a:r>
          </a:p>
          <a:p>
            <a:r>
              <a:rPr lang="en-US" dirty="0"/>
              <a:t>Enculturation into the Kingdom of God</a:t>
            </a:r>
          </a:p>
          <a:p>
            <a:r>
              <a:rPr lang="en-US" dirty="0"/>
              <a:t>Building Robust Family Cultures</a:t>
            </a:r>
          </a:p>
        </p:txBody>
      </p:sp>
    </p:spTree>
    <p:extLst>
      <p:ext uri="{BB962C8B-B14F-4D97-AF65-F5344CB8AC3E}">
        <p14:creationId xmlns:p14="http://schemas.microsoft.com/office/powerpoint/2010/main" val="19388369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03238"/>
            <a:ext cx="7313613" cy="411162"/>
          </a:xfrm>
        </p:spPr>
        <p:txBody>
          <a:bodyPr/>
          <a:lstStyle/>
          <a:p>
            <a:r>
              <a:rPr lang="en-US" dirty="0"/>
              <a:t>Kingdom Culture</a:t>
            </a:r>
          </a:p>
        </p:txBody>
      </p:sp>
      <p:sp>
        <p:nvSpPr>
          <p:cNvPr id="5" name="Content Placeholder 4"/>
          <p:cNvSpPr>
            <a:spLocks noGrp="1"/>
          </p:cNvSpPr>
          <p:nvPr>
            <p:ph idx="1"/>
          </p:nvPr>
        </p:nvSpPr>
        <p:spPr>
          <a:xfrm>
            <a:off x="914400" y="1191126"/>
            <a:ext cx="7313613" cy="4600074"/>
          </a:xfrm>
        </p:spPr>
        <p:txBody>
          <a:bodyPr>
            <a:normAutofit/>
          </a:bodyPr>
          <a:lstStyle/>
          <a:p>
            <a:pPr marL="0" indent="0">
              <a:buNone/>
            </a:pPr>
            <a:r>
              <a:rPr lang="en-US" i="1" dirty="0"/>
              <a:t>“So a robust account of Christian education and formation requires an adequate philosophy of action – something little thought about in contemporary discussions that are fixed on ‘the  Christian mind.’ We have spent a generation thinking about thinking. But despite our ‘folk’ accounts and (deluded) self-perception, we don’t </a:t>
            </a:r>
            <a:r>
              <a:rPr lang="en-US" b="1" i="1" dirty="0"/>
              <a:t>think</a:t>
            </a:r>
            <a:r>
              <a:rPr lang="en-US" i="1" dirty="0"/>
              <a:t> our way through to action; much of our action is not the outcome of rational deliberation and conscious choice. Much of our action is not ‘pushed’ by ideas or conclusions; rather, it grows out of our character and is in a sense ‘pulled’ out of us by our attraction to a </a:t>
            </a:r>
            <a:r>
              <a:rPr lang="en-US" b="1" i="1" dirty="0"/>
              <a:t>telos</a:t>
            </a:r>
            <a:r>
              <a:rPr lang="en-US" i="1" dirty="0"/>
              <a:t>. If we are going to be prime citizens of the kingdom of God who act in the world as agents of renewal and redemptive culture-making, then it is not</a:t>
            </a:r>
            <a:endParaRPr lang="en-US" dirty="0"/>
          </a:p>
          <a:p>
            <a:pPr marL="0" indent="0">
              <a:buNone/>
            </a:pPr>
            <a:endParaRPr lang="en-US" dirty="0"/>
          </a:p>
        </p:txBody>
      </p:sp>
    </p:spTree>
    <p:extLst>
      <p:ext uri="{BB962C8B-B14F-4D97-AF65-F5344CB8AC3E}">
        <p14:creationId xmlns:p14="http://schemas.microsoft.com/office/powerpoint/2010/main" val="3021361566"/>
      </p:ext>
    </p:extLst>
  </p:cSld>
  <p:clrMapOvr>
    <a:masterClrMapping/>
  </p:clrMapOvr>
  <p:transition spd="slow" advTm="50878">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03238"/>
            <a:ext cx="7313613" cy="531478"/>
          </a:xfrm>
        </p:spPr>
        <p:txBody>
          <a:bodyPr/>
          <a:lstStyle/>
          <a:p>
            <a:r>
              <a:rPr lang="en-US" dirty="0"/>
              <a:t>Kingdom Culture</a:t>
            </a:r>
          </a:p>
        </p:txBody>
      </p:sp>
      <p:sp>
        <p:nvSpPr>
          <p:cNvPr id="5" name="Content Placeholder 4"/>
          <p:cNvSpPr>
            <a:spLocks noGrp="1"/>
          </p:cNvSpPr>
          <p:nvPr>
            <p:ph idx="1"/>
          </p:nvPr>
        </p:nvSpPr>
        <p:spPr>
          <a:xfrm>
            <a:off x="914400" y="1684420"/>
            <a:ext cx="7313613" cy="3609475"/>
          </a:xfrm>
        </p:spPr>
        <p:txBody>
          <a:bodyPr>
            <a:normAutofit/>
          </a:bodyPr>
          <a:lstStyle/>
          <a:p>
            <a:pPr marL="0" indent="0">
              <a:buNone/>
            </a:pPr>
            <a:r>
              <a:rPr lang="en-US" i="1" dirty="0"/>
              <a:t>enough to equip our intellects to merely </a:t>
            </a:r>
            <a:r>
              <a:rPr lang="en-US" b="1" i="1" dirty="0"/>
              <a:t>think</a:t>
            </a:r>
            <a:r>
              <a:rPr lang="en-US" i="1" dirty="0"/>
              <a:t> rightly about the world. We also need to recruit our imaginations. Our hearts need to be captured by a vision of the </a:t>
            </a:r>
            <a:r>
              <a:rPr lang="en-US" b="1" i="1" dirty="0"/>
              <a:t>telos</a:t>
            </a:r>
            <a:r>
              <a:rPr lang="en-US" i="1" dirty="0"/>
              <a:t> that ‘pulls’ out of us action that is directed toward the kingdom of God.”</a:t>
            </a:r>
            <a:endParaRPr lang="en-US" dirty="0"/>
          </a:p>
          <a:p>
            <a:pPr marL="0" indent="0">
              <a:buNone/>
            </a:pPr>
            <a:endParaRPr lang="en-US" dirty="0"/>
          </a:p>
        </p:txBody>
      </p:sp>
    </p:spTree>
    <p:extLst>
      <p:ext uri="{BB962C8B-B14F-4D97-AF65-F5344CB8AC3E}">
        <p14:creationId xmlns:p14="http://schemas.microsoft.com/office/powerpoint/2010/main" val="1675341688"/>
      </p:ext>
    </p:extLst>
  </p:cSld>
  <p:clrMapOvr>
    <a:masterClrMapping/>
  </p:clrMapOvr>
  <p:transition spd="slow" advTm="50878">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C8D8B-7296-4B3A-9C4F-772A3B29B1A1}"/>
              </a:ext>
            </a:extLst>
          </p:cNvPr>
          <p:cNvSpPr>
            <a:spLocks noGrp="1"/>
          </p:cNvSpPr>
          <p:nvPr>
            <p:ph type="title"/>
          </p:nvPr>
        </p:nvSpPr>
        <p:spPr/>
        <p:txBody>
          <a:bodyPr/>
          <a:lstStyle/>
          <a:p>
            <a:r>
              <a:rPr lang="en-US" dirty="0"/>
              <a:t>Kingdom Culture</a:t>
            </a:r>
          </a:p>
        </p:txBody>
      </p:sp>
      <p:sp>
        <p:nvSpPr>
          <p:cNvPr id="3" name="Content Placeholder 2">
            <a:extLst>
              <a:ext uri="{FF2B5EF4-FFF2-40B4-BE49-F238E27FC236}">
                <a16:creationId xmlns:a16="http://schemas.microsoft.com/office/drawing/2014/main" id="{E8905D29-3C7A-4A6C-AFB1-318C7810FE0B}"/>
              </a:ext>
            </a:extLst>
          </p:cNvPr>
          <p:cNvSpPr>
            <a:spLocks noGrp="1"/>
          </p:cNvSpPr>
          <p:nvPr>
            <p:ph idx="1"/>
          </p:nvPr>
        </p:nvSpPr>
        <p:spPr/>
        <p:txBody>
          <a:bodyPr/>
          <a:lstStyle/>
          <a:p>
            <a:r>
              <a:rPr lang="en-US" dirty="0"/>
              <a:t>Terminology: </a:t>
            </a:r>
            <a:r>
              <a:rPr lang="en-US" i="1" dirty="0"/>
              <a:t>Education</a:t>
            </a:r>
            <a:r>
              <a:rPr lang="en-US" dirty="0"/>
              <a:t> or </a:t>
            </a:r>
            <a:r>
              <a:rPr lang="en-US" i="1" dirty="0"/>
              <a:t>Enculturation</a:t>
            </a:r>
          </a:p>
          <a:p>
            <a:r>
              <a:rPr lang="en-US" dirty="0"/>
              <a:t>Enculturation into the Kingdom of God</a:t>
            </a:r>
          </a:p>
          <a:p>
            <a:r>
              <a:rPr lang="en-US" dirty="0"/>
              <a:t>Building Robust Family Cultures</a:t>
            </a:r>
          </a:p>
          <a:p>
            <a:r>
              <a:rPr lang="en-US" dirty="0"/>
              <a:t>Environment &amp; Community</a:t>
            </a:r>
          </a:p>
          <a:p>
            <a:endParaRPr lang="en-US" dirty="0"/>
          </a:p>
        </p:txBody>
      </p:sp>
    </p:spTree>
    <p:extLst>
      <p:ext uri="{BB962C8B-B14F-4D97-AF65-F5344CB8AC3E}">
        <p14:creationId xmlns:p14="http://schemas.microsoft.com/office/powerpoint/2010/main" val="1776826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Myth of</a:t>
            </a:r>
            <a:br>
              <a:rPr lang="en-US" sz="3600" dirty="0"/>
            </a:br>
            <a:r>
              <a:rPr lang="en-US" sz="3600" dirty="0"/>
              <a:t> Religious Neutrality</a:t>
            </a:r>
          </a:p>
        </p:txBody>
      </p:sp>
      <p:sp>
        <p:nvSpPr>
          <p:cNvPr id="3" name="Subtitle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363055181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kwell" id="{DB5B4C8A-E867-4258-82D6-568988059E7B}" vid="{97DF9425-22AA-4970-9151-AE0F9E59C2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emplate>
  <TotalTime>11928</TotalTime>
  <Words>680</Words>
  <Application>Microsoft Office PowerPoint</Application>
  <PresentationFormat>On-screen Show (4:3)</PresentationFormat>
  <Paragraphs>73</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Goudy Old Style</vt:lpstr>
      <vt:lpstr>Impact</vt:lpstr>
      <vt:lpstr>Rockwell</vt:lpstr>
      <vt:lpstr>Wingdings</vt:lpstr>
      <vt:lpstr>Inkwell</vt:lpstr>
      <vt:lpstr> Generational Discipleship </vt:lpstr>
      <vt:lpstr>Outline</vt:lpstr>
      <vt:lpstr>Kingdom Culture</vt:lpstr>
      <vt:lpstr>“Culture Overcomes Strategy”</vt:lpstr>
      <vt:lpstr>Kingdom Culture</vt:lpstr>
      <vt:lpstr>Kingdom Culture</vt:lpstr>
      <vt:lpstr>Kingdom Culture</vt:lpstr>
      <vt:lpstr>Kingdom Culture</vt:lpstr>
      <vt:lpstr>The Myth of  Religious Neutrality</vt:lpstr>
      <vt:lpstr>PowerPoint Presentation</vt:lpstr>
      <vt:lpstr>Myth of Religious Neutrality</vt:lpstr>
      <vt:lpstr>Purpose of Education</vt:lpstr>
      <vt:lpstr>Homo Sapiens or Homo Adorans ?</vt:lpstr>
      <vt:lpstr>3 Implications</vt:lpstr>
      <vt:lpstr>Generational Discipleship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Generational Discipleship &amp; Generational Wealth Stewardship</dc:title>
  <dc:creator>Jason Diffner</dc:creator>
  <cp:lastModifiedBy>Jason Diffner</cp:lastModifiedBy>
  <cp:revision>86</cp:revision>
  <dcterms:created xsi:type="dcterms:W3CDTF">2014-11-29T17:15:02Z</dcterms:created>
  <dcterms:modified xsi:type="dcterms:W3CDTF">2018-08-04T19:34:17Z</dcterms:modified>
</cp:coreProperties>
</file>