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4" r:id="rId1"/>
  </p:sldMasterIdLst>
  <p:notesMasterIdLst>
    <p:notesMasterId r:id="rId35"/>
  </p:notesMasterIdLst>
  <p:sldIdLst>
    <p:sldId id="256" r:id="rId2"/>
    <p:sldId id="319" r:id="rId3"/>
    <p:sldId id="258" r:id="rId4"/>
    <p:sldId id="292" r:id="rId5"/>
    <p:sldId id="293" r:id="rId6"/>
    <p:sldId id="272" r:id="rId7"/>
    <p:sldId id="259" r:id="rId8"/>
    <p:sldId id="261" r:id="rId9"/>
    <p:sldId id="262" r:id="rId10"/>
    <p:sldId id="318" r:id="rId11"/>
    <p:sldId id="282" r:id="rId12"/>
    <p:sldId id="283" r:id="rId13"/>
    <p:sldId id="284" r:id="rId14"/>
    <p:sldId id="286" r:id="rId15"/>
    <p:sldId id="287" r:id="rId16"/>
    <p:sldId id="285" r:id="rId17"/>
    <p:sldId id="291" r:id="rId18"/>
    <p:sldId id="295" r:id="rId19"/>
    <p:sldId id="304" r:id="rId20"/>
    <p:sldId id="305" r:id="rId21"/>
    <p:sldId id="257" r:id="rId22"/>
    <p:sldId id="266" r:id="rId23"/>
    <p:sldId id="260" r:id="rId24"/>
    <p:sldId id="306" r:id="rId25"/>
    <p:sldId id="307" r:id="rId26"/>
    <p:sldId id="308" r:id="rId27"/>
    <p:sldId id="320" r:id="rId28"/>
    <p:sldId id="310" r:id="rId29"/>
    <p:sldId id="311" r:id="rId30"/>
    <p:sldId id="312" r:id="rId31"/>
    <p:sldId id="314" r:id="rId32"/>
    <p:sldId id="315" r:id="rId33"/>
    <p:sldId id="31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892" autoAdjust="0"/>
  </p:normalViewPr>
  <p:slideViewPr>
    <p:cSldViewPr snapToGrid="0" snapToObjects="1">
      <p:cViewPr varScale="1">
        <p:scale>
          <a:sx n="82" d="100"/>
          <a:sy n="82" d="100"/>
        </p:scale>
        <p:origin x="57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6A4A3A-9D5B-5B4F-8E73-F9469416A9A3}" type="datetimeFigureOut">
              <a:rPr lang="en-US" smtClean="0"/>
              <a:t>8/13/2018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C075C-4992-714D-9931-8C027AC2DC8F}" type="slidenum">
              <a:rPr lang="en-US" smtClean="0"/>
              <a:t>‹#›</a:t>
            </a:fld>
            <a:endParaRPr lang="en-US"/>
          </a:p>
        </p:txBody>
      </p:sp>
    </p:spTree>
    <p:extLst>
      <p:ext uri="{BB962C8B-B14F-4D97-AF65-F5344CB8AC3E}">
        <p14:creationId xmlns:p14="http://schemas.microsoft.com/office/powerpoint/2010/main" val="23439734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Emphasize James</a:t>
            </a:r>
            <a:r>
              <a:rPr lang="en-US" baseline="0" dirty="0"/>
              <a:t> Hughes’ discovery of the centrality and necessity of governance</a:t>
            </a:r>
            <a:endParaRPr lang="en-US" dirty="0"/>
          </a:p>
        </p:txBody>
      </p:sp>
      <p:sp>
        <p:nvSpPr>
          <p:cNvPr id="4" name="Slide Number Placeholder 3"/>
          <p:cNvSpPr>
            <a:spLocks noGrp="1"/>
          </p:cNvSpPr>
          <p:nvPr>
            <p:ph type="sldNum" sz="quarter" idx="10"/>
          </p:nvPr>
        </p:nvSpPr>
        <p:spPr/>
        <p:txBody>
          <a:bodyPr/>
          <a:lstStyle/>
          <a:p>
            <a:fld id="{CF4C075C-4992-714D-9931-8C027AC2DC8F}" type="slidenum">
              <a:rPr lang="en-US" smtClean="0"/>
              <a:t>3</a:t>
            </a:fld>
            <a:endParaRPr lang="en-US"/>
          </a:p>
        </p:txBody>
      </p:sp>
    </p:spTree>
    <p:extLst>
      <p:ext uri="{BB962C8B-B14F-4D97-AF65-F5344CB8AC3E}">
        <p14:creationId xmlns:p14="http://schemas.microsoft.com/office/powerpoint/2010/main" val="3305777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4C075C-4992-714D-9931-8C027AC2DC8F}" type="slidenum">
              <a:rPr lang="en-US" smtClean="0"/>
              <a:t>18</a:t>
            </a:fld>
            <a:endParaRPr lang="en-US"/>
          </a:p>
        </p:txBody>
      </p:sp>
    </p:spTree>
    <p:extLst>
      <p:ext uri="{BB962C8B-B14F-4D97-AF65-F5344CB8AC3E}">
        <p14:creationId xmlns:p14="http://schemas.microsoft.com/office/powerpoint/2010/main" val="1191841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FE2F1668-237B-D240-BDD6-ED360EDABF86}" type="slidenum">
              <a:rPr lang="en-US" smtClean="0"/>
              <a:t>23</a:t>
            </a:fld>
            <a:endParaRPr lang="en-US"/>
          </a:p>
        </p:txBody>
      </p:sp>
    </p:spTree>
    <p:extLst>
      <p:ext uri="{BB962C8B-B14F-4D97-AF65-F5344CB8AC3E}">
        <p14:creationId xmlns:p14="http://schemas.microsoft.com/office/powerpoint/2010/main" val="99603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Emphasize how God</a:t>
            </a:r>
            <a:r>
              <a:rPr lang="en-US" baseline="0" dirty="0"/>
              <a:t> made covenant with Abraham’s heirs </a:t>
            </a:r>
            <a:r>
              <a:rPr lang="en-US" i="1" u="sng" baseline="0" dirty="0"/>
              <a:t>at the time </a:t>
            </a:r>
            <a:r>
              <a:rPr lang="en-US" baseline="0" dirty="0"/>
              <a:t>he made covenant with Abraham! Abraham was just the first steward of the covenant.</a:t>
            </a:r>
          </a:p>
          <a:p>
            <a:pPr marL="228600" indent="-228600">
              <a:buAutoNum type="arabicPeriod"/>
            </a:pPr>
            <a:r>
              <a:rPr lang="en-US" baseline="0" dirty="0"/>
              <a:t>Now let me ask you this: did you think every single biological descendent of Abraham received the blessings of this covenant? Do you think there are people who are not Abraham’s biological descendants but are nonetheless recipients of this blessing? What’s going on here?</a:t>
            </a:r>
          </a:p>
          <a:p>
            <a:pPr marL="228600" indent="-228600">
              <a:buAutoNum type="arabicPeriod"/>
            </a:pPr>
            <a:r>
              <a:rPr lang="en-US" baseline="0" dirty="0"/>
              <a:t>The next question, is who are the appropriate heirs of a covenantal stewardship? Only covenantal faithful heirs. See Sutton’s quote next slide. </a:t>
            </a:r>
            <a:endParaRPr lang="en-US" dirty="0"/>
          </a:p>
        </p:txBody>
      </p:sp>
      <p:sp>
        <p:nvSpPr>
          <p:cNvPr id="4" name="Slide Number Placeholder 3"/>
          <p:cNvSpPr>
            <a:spLocks noGrp="1"/>
          </p:cNvSpPr>
          <p:nvPr>
            <p:ph type="sldNum" sz="quarter" idx="10"/>
          </p:nvPr>
        </p:nvSpPr>
        <p:spPr/>
        <p:txBody>
          <a:bodyPr/>
          <a:lstStyle/>
          <a:p>
            <a:fld id="{FE2F1668-237B-D240-BDD6-ED360EDABF86}" type="slidenum">
              <a:rPr lang="en-US" smtClean="0"/>
              <a:t>24</a:t>
            </a:fld>
            <a:endParaRPr lang="en-US"/>
          </a:p>
        </p:txBody>
      </p:sp>
    </p:spTree>
    <p:extLst>
      <p:ext uri="{BB962C8B-B14F-4D97-AF65-F5344CB8AC3E}">
        <p14:creationId xmlns:p14="http://schemas.microsoft.com/office/powerpoint/2010/main" val="41696938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While uncomfortable</a:t>
            </a:r>
            <a:r>
              <a:rPr lang="en-US" baseline="0" dirty="0"/>
              <a:t> to think about, the obvious implication of this is only adult children who remain believers in Christ should be members of your covenantal multigenerational family. It doesn’t make sense otherwise.</a:t>
            </a:r>
          </a:p>
          <a:p>
            <a:pPr marL="228600" indent="-228600">
              <a:buAutoNum type="arabicPeriod"/>
            </a:pPr>
            <a:r>
              <a:rPr lang="en-US" baseline="0" dirty="0"/>
              <a:t>Before you object with the thought that such adult children are still part of the family, notice I didn’t say they aren’t part of the family, I said they aren’t part of the </a:t>
            </a:r>
            <a:r>
              <a:rPr lang="en-US" i="1" baseline="0" dirty="0"/>
              <a:t>covenantal</a:t>
            </a:r>
            <a:r>
              <a:rPr lang="en-US" baseline="0" dirty="0"/>
              <a:t> </a:t>
            </a:r>
            <a:r>
              <a:rPr lang="en-US" i="1" baseline="0" dirty="0"/>
              <a:t>multigenerational</a:t>
            </a:r>
            <a:r>
              <a:rPr lang="en-US" baseline="0" dirty="0"/>
              <a:t> family. See next slide for distinction.</a:t>
            </a:r>
            <a:endParaRPr lang="en-US" dirty="0"/>
          </a:p>
        </p:txBody>
      </p:sp>
      <p:sp>
        <p:nvSpPr>
          <p:cNvPr id="4" name="Slide Number Placeholder 3"/>
          <p:cNvSpPr>
            <a:spLocks noGrp="1"/>
          </p:cNvSpPr>
          <p:nvPr>
            <p:ph type="sldNum" sz="quarter" idx="10"/>
          </p:nvPr>
        </p:nvSpPr>
        <p:spPr/>
        <p:txBody>
          <a:bodyPr/>
          <a:lstStyle/>
          <a:p>
            <a:fld id="{FE2F1668-237B-D240-BDD6-ED360EDABF86}" type="slidenum">
              <a:rPr lang="en-US" smtClean="0"/>
              <a:t>25</a:t>
            </a:fld>
            <a:endParaRPr lang="en-US"/>
          </a:p>
        </p:txBody>
      </p:sp>
    </p:spTree>
    <p:extLst>
      <p:ext uri="{BB962C8B-B14F-4D97-AF65-F5344CB8AC3E}">
        <p14:creationId xmlns:p14="http://schemas.microsoft.com/office/powerpoint/2010/main" val="4119570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2F1668-237B-D240-BDD6-ED360EDABF86}" type="slidenum">
              <a:rPr lang="en-US" smtClean="0"/>
              <a:t>26</a:t>
            </a:fld>
            <a:endParaRPr lang="en-US"/>
          </a:p>
        </p:txBody>
      </p:sp>
    </p:spTree>
    <p:extLst>
      <p:ext uri="{BB962C8B-B14F-4D97-AF65-F5344CB8AC3E}">
        <p14:creationId xmlns:p14="http://schemas.microsoft.com/office/powerpoint/2010/main" val="506430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Explain the biblical</a:t>
            </a:r>
            <a:r>
              <a:rPr lang="en-US" baseline="0" dirty="0"/>
              <a:t> nuclear family governance system (husband/father head of household with wife as chief advisor)</a:t>
            </a:r>
          </a:p>
          <a:p>
            <a:pPr marL="228600" indent="-228600">
              <a:buAutoNum type="arabicPeriod"/>
            </a:pPr>
            <a:r>
              <a:rPr lang="en-US" baseline="0" dirty="0"/>
              <a:t>Extended Family, however, not so clear. Consider, however, with inheritance we all practice it in a limited manner.</a:t>
            </a:r>
            <a:endParaRPr lang="en-US" dirty="0"/>
          </a:p>
        </p:txBody>
      </p:sp>
      <p:sp>
        <p:nvSpPr>
          <p:cNvPr id="4" name="Slide Number Placeholder 3"/>
          <p:cNvSpPr>
            <a:spLocks noGrp="1"/>
          </p:cNvSpPr>
          <p:nvPr>
            <p:ph type="sldNum" sz="quarter" idx="10"/>
          </p:nvPr>
        </p:nvSpPr>
        <p:spPr/>
        <p:txBody>
          <a:bodyPr/>
          <a:lstStyle/>
          <a:p>
            <a:fld id="{FE2F1668-237B-D240-BDD6-ED360EDABF86}" type="slidenum">
              <a:rPr lang="en-US" smtClean="0"/>
              <a:t>29</a:t>
            </a:fld>
            <a:endParaRPr lang="en-US"/>
          </a:p>
        </p:txBody>
      </p:sp>
    </p:spTree>
    <p:extLst>
      <p:ext uri="{BB962C8B-B14F-4D97-AF65-F5344CB8AC3E}">
        <p14:creationId xmlns:p14="http://schemas.microsoft.com/office/powerpoint/2010/main" val="71643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4C075C-4992-714D-9931-8C027AC2DC8F}" type="slidenum">
              <a:rPr lang="en-US" smtClean="0"/>
              <a:t>5</a:t>
            </a:fld>
            <a:endParaRPr lang="en-US"/>
          </a:p>
        </p:txBody>
      </p:sp>
    </p:spTree>
    <p:extLst>
      <p:ext uri="{BB962C8B-B14F-4D97-AF65-F5344CB8AC3E}">
        <p14:creationId xmlns:p14="http://schemas.microsoft.com/office/powerpoint/2010/main" val="3305777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trike="sngStrike" dirty="0"/>
              <a:t>What are some beliefs or values that might</a:t>
            </a:r>
            <a:r>
              <a:rPr lang="en-US" strike="sngStrike" baseline="0" dirty="0"/>
              <a:t> be appropriate to include as part of a family mission statement?</a:t>
            </a:r>
          </a:p>
          <a:p>
            <a:pPr marL="171450" indent="-171450">
              <a:buFontTx/>
              <a:buChar char="-"/>
            </a:pPr>
            <a:r>
              <a:rPr lang="en-US" strike="sngStrike" baseline="0" dirty="0"/>
              <a:t>What do you guys think about incorporating an historic creed or confession? Is this a good or bad idea? Why or why not?</a:t>
            </a:r>
            <a:endParaRPr lang="en-US" strike="sngStrike" dirty="0"/>
          </a:p>
        </p:txBody>
      </p:sp>
      <p:sp>
        <p:nvSpPr>
          <p:cNvPr id="4" name="Slide Number Placeholder 3"/>
          <p:cNvSpPr>
            <a:spLocks noGrp="1"/>
          </p:cNvSpPr>
          <p:nvPr>
            <p:ph type="sldNum" sz="quarter" idx="10"/>
          </p:nvPr>
        </p:nvSpPr>
        <p:spPr/>
        <p:txBody>
          <a:bodyPr/>
          <a:lstStyle/>
          <a:p>
            <a:fld id="{CF4C075C-4992-714D-9931-8C027AC2DC8F}" type="slidenum">
              <a:rPr lang="en-US" smtClean="0"/>
              <a:t>7</a:t>
            </a:fld>
            <a:endParaRPr lang="en-US"/>
          </a:p>
        </p:txBody>
      </p:sp>
    </p:spTree>
    <p:extLst>
      <p:ext uri="{BB962C8B-B14F-4D97-AF65-F5344CB8AC3E}">
        <p14:creationId xmlns:p14="http://schemas.microsoft.com/office/powerpoint/2010/main" val="235624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4C075C-4992-714D-9931-8C027AC2DC8F}" type="slidenum">
              <a:rPr lang="en-US" smtClean="0"/>
              <a:t>8</a:t>
            </a:fld>
            <a:endParaRPr lang="en-US"/>
          </a:p>
        </p:txBody>
      </p:sp>
    </p:spTree>
    <p:extLst>
      <p:ext uri="{BB962C8B-B14F-4D97-AF65-F5344CB8AC3E}">
        <p14:creationId xmlns:p14="http://schemas.microsoft.com/office/powerpoint/2010/main" val="1239246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CF4C075C-4992-714D-9931-8C027AC2DC8F}" type="slidenum">
              <a:rPr lang="en-US" smtClean="0"/>
              <a:t>12</a:t>
            </a:fld>
            <a:endParaRPr lang="en-US"/>
          </a:p>
        </p:txBody>
      </p:sp>
    </p:spTree>
    <p:extLst>
      <p:ext uri="{BB962C8B-B14F-4D97-AF65-F5344CB8AC3E}">
        <p14:creationId xmlns:p14="http://schemas.microsoft.com/office/powerpoint/2010/main" val="3897915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Is</a:t>
            </a:r>
            <a:r>
              <a:rPr lang="en-US" baseline="0" dirty="0"/>
              <a:t> enjoyment of family wrong? Of course not. But you now have to ask yourself if this is a worthy multigenerational missional objective.</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F4C075C-4992-714D-9931-8C027AC2DC8F}" type="slidenum">
              <a:rPr lang="en-US" smtClean="0"/>
              <a:t>13</a:t>
            </a:fld>
            <a:endParaRPr lang="en-US"/>
          </a:p>
        </p:txBody>
      </p:sp>
    </p:spTree>
    <p:extLst>
      <p:ext uri="{BB962C8B-B14F-4D97-AF65-F5344CB8AC3E}">
        <p14:creationId xmlns:p14="http://schemas.microsoft.com/office/powerpoint/2010/main" val="211058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Already made this point earlier, but needs</a:t>
            </a:r>
            <a:r>
              <a:rPr lang="en-US" baseline="0" dirty="0"/>
              <a:t> to be inserted here as part of the steps in drafting the family mission</a:t>
            </a:r>
            <a:endParaRPr lang="en-US" dirty="0"/>
          </a:p>
        </p:txBody>
      </p:sp>
      <p:sp>
        <p:nvSpPr>
          <p:cNvPr id="4" name="Slide Number Placeholder 3"/>
          <p:cNvSpPr>
            <a:spLocks noGrp="1"/>
          </p:cNvSpPr>
          <p:nvPr>
            <p:ph type="sldNum" sz="quarter" idx="10"/>
          </p:nvPr>
        </p:nvSpPr>
        <p:spPr/>
        <p:txBody>
          <a:bodyPr/>
          <a:lstStyle/>
          <a:p>
            <a:fld id="{CF4C075C-4992-714D-9931-8C027AC2DC8F}" type="slidenum">
              <a:rPr lang="en-US" smtClean="0"/>
              <a:t>14</a:t>
            </a:fld>
            <a:endParaRPr lang="en-US"/>
          </a:p>
        </p:txBody>
      </p:sp>
    </p:spTree>
    <p:extLst>
      <p:ext uri="{BB962C8B-B14F-4D97-AF65-F5344CB8AC3E}">
        <p14:creationId xmlns:p14="http://schemas.microsoft.com/office/powerpoint/2010/main" val="1278527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Concise and memorable is for training for your family and the ability to speak “short-hand.” You should have longer documents</a:t>
            </a:r>
            <a:r>
              <a:rPr lang="en-US" baseline="0" dirty="0"/>
              <a:t> elsewhere.</a:t>
            </a:r>
          </a:p>
          <a:p>
            <a:pPr marL="228600" indent="-228600">
              <a:buAutoNum type="arabicPeriod"/>
            </a:pPr>
            <a:r>
              <a:rPr lang="en-US" baseline="0" dirty="0"/>
              <a:t>Write Beliefs, Values, and Vision. Decide if belief, values, and vision are going to “part of” the mission statement, or a separate document.</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F4C075C-4992-714D-9931-8C027AC2DC8F}" type="slidenum">
              <a:rPr lang="en-US" smtClean="0"/>
              <a:t>16</a:t>
            </a:fld>
            <a:endParaRPr lang="en-US"/>
          </a:p>
        </p:txBody>
      </p:sp>
    </p:spTree>
    <p:extLst>
      <p:ext uri="{BB962C8B-B14F-4D97-AF65-F5344CB8AC3E}">
        <p14:creationId xmlns:p14="http://schemas.microsoft.com/office/powerpoint/2010/main" val="1503055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CF4C075C-4992-714D-9931-8C027AC2DC8F}" type="slidenum">
              <a:rPr lang="en-US" smtClean="0"/>
              <a:t>17</a:t>
            </a:fld>
            <a:endParaRPr lang="en-US"/>
          </a:p>
        </p:txBody>
      </p:sp>
    </p:spTree>
    <p:extLst>
      <p:ext uri="{BB962C8B-B14F-4D97-AF65-F5344CB8AC3E}">
        <p14:creationId xmlns:p14="http://schemas.microsoft.com/office/powerpoint/2010/main" val="207974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DDD5BEB-A4A7-434B-AF14-45CA34B0DE08}" type="datetimeFigureOut">
              <a:rPr lang="en-US" smtClean="0"/>
              <a:t>8/13/2018</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2D57B0AA-AC8E-4463-ADAC-E87D09B82E4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DDD5BEB-A4A7-434B-AF14-45CA34B0DE08}" type="datetimeFigureOut">
              <a:rPr lang="en-US" smtClean="0"/>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D5BEB-A4A7-434B-AF14-45CA34B0DE08}" type="datetimeFigureOut">
              <a:rPr lang="en-US" smtClean="0"/>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DDD5BEB-A4A7-434B-AF14-45CA34B0DE0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DDD5BEB-A4A7-434B-AF14-45CA34B0DE0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DDD5BEB-A4A7-434B-AF14-45CA34B0DE0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0DDD5BEB-A4A7-434B-AF14-45CA34B0DE08}" type="datetimeFigureOut">
              <a:rPr lang="en-US" smtClean="0"/>
              <a:t>8/13/2018</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67785BC8-029A-A64A-9131-A89E580AD9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a:t>Click to edit Master text styles</a:t>
            </a:r>
          </a:p>
        </p:txBody>
      </p:sp>
      <p:sp>
        <p:nvSpPr>
          <p:cNvPr id="4" name="Date Placeholder 3"/>
          <p:cNvSpPr>
            <a:spLocks noGrp="1"/>
          </p:cNvSpPr>
          <p:nvPr>
            <p:ph type="dt" sz="half" idx="10"/>
          </p:nvPr>
        </p:nvSpPr>
        <p:spPr/>
        <p:txBody>
          <a:bodyPr/>
          <a:lstStyle/>
          <a:p>
            <a:fld id="{0DDD5BEB-A4A7-434B-AF14-45CA34B0DE0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85BC8-029A-A64A-9131-A89E580AD9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DD5BEB-A4A7-434B-AF14-45CA34B0DE08}" type="datetimeFigureOut">
              <a:rPr lang="en-US" smtClean="0"/>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85BC8-029A-A64A-9131-A89E580AD9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0DDD5BEB-A4A7-434B-AF14-45CA34B0DE08}" type="datetimeFigureOut">
              <a:rPr lang="en-US" smtClean="0"/>
              <a:t>8/13/2018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785BC8-029A-A64A-9131-A89E580AD91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DDD5BEB-A4A7-434B-AF14-45CA34B0DE08}" type="datetimeFigureOut">
              <a:rPr lang="en-US" smtClean="0"/>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85BC8-029A-A64A-9131-A89E580AD91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0DDD5BEB-A4A7-434B-AF14-45CA34B0DE08}" type="datetimeFigureOut">
              <a:rPr lang="en-US" smtClean="0"/>
              <a:t>8/13/2018</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67785BC8-029A-A64A-9131-A89E580AD9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 id="2147483829" r:id="rId15"/>
    <p:sldLayoutId id="2147483830" r:id="rId16"/>
    <p:sldLayoutId id="2147483831" r:id="rId17"/>
    <p:sldLayoutId id="2147483832" r:id="rId18"/>
    <p:sldLayoutId id="2147483833" r:id="rId19"/>
    <p:sldLayoutId id="2147483834"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Mission &amp; Governance for Multigenerational Families</a:t>
            </a:r>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114645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5BF0-0818-4FD4-A417-3031D0BDB76E}"/>
              </a:ext>
            </a:extLst>
          </p:cNvPr>
          <p:cNvSpPr>
            <a:spLocks noGrp="1"/>
          </p:cNvSpPr>
          <p:nvPr>
            <p:ph type="title"/>
          </p:nvPr>
        </p:nvSpPr>
        <p:spPr/>
        <p:txBody>
          <a:bodyPr/>
          <a:lstStyle/>
          <a:p>
            <a:r>
              <a:rPr lang="en-US" dirty="0"/>
              <a:t>Considerations Before Drafting the Mission</a:t>
            </a:r>
          </a:p>
        </p:txBody>
      </p:sp>
      <p:sp>
        <p:nvSpPr>
          <p:cNvPr id="3" name="Content Placeholder 2">
            <a:extLst>
              <a:ext uri="{FF2B5EF4-FFF2-40B4-BE49-F238E27FC236}">
                <a16:creationId xmlns:a16="http://schemas.microsoft.com/office/drawing/2014/main" id="{A80E68DA-69CE-4901-9EEB-0E3951F2E066}"/>
              </a:ext>
            </a:extLst>
          </p:cNvPr>
          <p:cNvSpPr>
            <a:spLocks noGrp="1"/>
          </p:cNvSpPr>
          <p:nvPr>
            <p:ph idx="1"/>
          </p:nvPr>
        </p:nvSpPr>
        <p:spPr/>
        <p:txBody>
          <a:bodyPr/>
          <a:lstStyle/>
          <a:p>
            <a:r>
              <a:rPr lang="en-US" dirty="0"/>
              <a:t>Who drafts the mission and who is it for?</a:t>
            </a:r>
          </a:p>
          <a:p>
            <a:r>
              <a:rPr lang="en-US" dirty="0"/>
              <a:t>Is there a common mission for all families, or does each family have a unique mission?</a:t>
            </a:r>
          </a:p>
          <a:p>
            <a:r>
              <a:rPr lang="en-US" dirty="0"/>
              <a:t>Does a family discover their mission or creatively determine their mission?</a:t>
            </a:r>
          </a:p>
        </p:txBody>
      </p:sp>
    </p:spTree>
    <p:extLst>
      <p:ext uri="{BB962C8B-B14F-4D97-AF65-F5344CB8AC3E}">
        <p14:creationId xmlns:p14="http://schemas.microsoft.com/office/powerpoint/2010/main" val="227586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Mission</a:t>
            </a:r>
          </a:p>
        </p:txBody>
      </p:sp>
      <p:sp>
        <p:nvSpPr>
          <p:cNvPr id="3" name="Content Placeholder 2"/>
          <p:cNvSpPr>
            <a:spLocks noGrp="1"/>
          </p:cNvSpPr>
          <p:nvPr>
            <p:ph idx="1"/>
          </p:nvPr>
        </p:nvSpPr>
        <p:spPr>
          <a:xfrm>
            <a:off x="914400" y="1371600"/>
            <a:ext cx="7313613" cy="4622800"/>
          </a:xfrm>
        </p:spPr>
        <p:txBody>
          <a:bodyPr>
            <a:normAutofit fontScale="77500" lnSpcReduction="20000"/>
          </a:bodyPr>
          <a:lstStyle/>
          <a:p>
            <a:pPr marL="0" indent="0">
              <a:lnSpc>
                <a:spcPct val="90000"/>
              </a:lnSpc>
              <a:buNone/>
            </a:pPr>
            <a:r>
              <a:rPr lang="en-US" sz="2900" dirty="0"/>
              <a:t>“A family mission statement simply describes (at that particular season) the vision God has given you as a family and how you plan to get there. This family mission statement should address:</a:t>
            </a:r>
          </a:p>
          <a:p>
            <a:pPr lvl="0">
              <a:lnSpc>
                <a:spcPct val="80000"/>
              </a:lnSpc>
              <a:buFont typeface="Arial"/>
              <a:buChar char="•"/>
            </a:pPr>
            <a:r>
              <a:rPr lang="en-US" sz="2900" dirty="0"/>
              <a:t>The specific plan for that particular family</a:t>
            </a:r>
          </a:p>
          <a:p>
            <a:pPr lvl="0">
              <a:lnSpc>
                <a:spcPct val="80000"/>
              </a:lnSpc>
              <a:buFont typeface="Arial"/>
              <a:buChar char="•"/>
            </a:pPr>
            <a:r>
              <a:rPr lang="en-US" sz="2900" dirty="0"/>
              <a:t>How that plan is to be accomplished.</a:t>
            </a:r>
          </a:p>
          <a:p>
            <a:pPr marL="0" indent="0">
              <a:lnSpc>
                <a:spcPct val="90000"/>
              </a:lnSpc>
              <a:buNone/>
            </a:pPr>
            <a:r>
              <a:rPr lang="en-US" sz="2900" dirty="0"/>
              <a:t>… Simply put, a family mission statement delineates the goals we have as a family and the way in which we plan to get there. A family mission statement answers three primary questions:</a:t>
            </a:r>
          </a:p>
          <a:p>
            <a:pPr marL="457200" lvl="0" indent="-457200">
              <a:lnSpc>
                <a:spcPct val="80000"/>
              </a:lnSpc>
              <a:buFont typeface="+mj-lt"/>
              <a:buAutoNum type="arabicPeriod"/>
            </a:pPr>
            <a:r>
              <a:rPr lang="en-US" sz="2900" dirty="0"/>
              <a:t>Who God has defined your family to be?</a:t>
            </a:r>
          </a:p>
          <a:p>
            <a:pPr marL="457200" lvl="0" indent="-457200">
              <a:lnSpc>
                <a:spcPct val="80000"/>
              </a:lnSpc>
              <a:buFont typeface="+mj-lt"/>
              <a:buAutoNum type="arabicPeriod"/>
            </a:pPr>
            <a:r>
              <a:rPr lang="en-US" sz="2900" dirty="0"/>
              <a:t>What He has determined your family to do?</a:t>
            </a:r>
          </a:p>
          <a:p>
            <a:pPr marL="457200" indent="-457200">
              <a:lnSpc>
                <a:spcPct val="80000"/>
              </a:lnSpc>
              <a:buFont typeface="+mj-lt"/>
              <a:buAutoNum type="arabicPeriod"/>
            </a:pPr>
            <a:r>
              <a:rPr lang="en-US" sz="2900" dirty="0"/>
              <a:t>How He expects your family to do it” </a:t>
            </a:r>
          </a:p>
          <a:p>
            <a:pPr marL="0" indent="0">
              <a:lnSpc>
                <a:spcPct val="110000"/>
              </a:lnSpc>
              <a:buNone/>
            </a:pPr>
            <a:r>
              <a:rPr lang="en-US" dirty="0"/>
              <a:t>	- Norm Willis: </a:t>
            </a:r>
            <a:r>
              <a:rPr lang="en-US" i="1" dirty="0"/>
              <a:t>The Ancient Path</a:t>
            </a:r>
            <a:endParaRPr lang="en-US" dirty="0"/>
          </a:p>
        </p:txBody>
      </p:sp>
    </p:spTree>
    <p:extLst>
      <p:ext uri="{BB962C8B-B14F-4D97-AF65-F5344CB8AC3E}">
        <p14:creationId xmlns:p14="http://schemas.microsoft.com/office/powerpoint/2010/main" val="2137079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Questions?</a:t>
            </a:r>
          </a:p>
        </p:txBody>
      </p:sp>
      <p:sp>
        <p:nvSpPr>
          <p:cNvPr id="3" name="Content Placeholder 2"/>
          <p:cNvSpPr>
            <a:spLocks noGrp="1"/>
          </p:cNvSpPr>
          <p:nvPr>
            <p:ph idx="1"/>
          </p:nvPr>
        </p:nvSpPr>
        <p:spPr/>
        <p:txBody>
          <a:bodyPr>
            <a:normAutofit/>
          </a:bodyPr>
          <a:lstStyle/>
          <a:p>
            <a:pPr>
              <a:buFont typeface="+mj-lt"/>
              <a:buAutoNum type="arabicPeriod"/>
            </a:pPr>
            <a:r>
              <a:rPr lang="en-US" sz="1800" dirty="0"/>
              <a:t>What does our family spend the most amount of time on? </a:t>
            </a:r>
          </a:p>
          <a:p>
            <a:pPr>
              <a:buFont typeface="+mj-lt"/>
              <a:buAutoNum type="arabicPeriod"/>
            </a:pPr>
            <a:r>
              <a:rPr lang="en-US" sz="1800" dirty="0"/>
              <a:t>What does our weekly schedule tell us about our highest values?</a:t>
            </a:r>
            <a:br>
              <a:rPr lang="en-US" sz="1800" dirty="0"/>
            </a:br>
            <a:r>
              <a:rPr lang="en-US" sz="1800" dirty="0"/>
              <a:t>What about our annual schedule?</a:t>
            </a:r>
          </a:p>
          <a:p>
            <a:pPr>
              <a:buFont typeface="+mj-lt"/>
              <a:buAutoNum type="arabicPeriod"/>
            </a:pPr>
            <a:r>
              <a:rPr lang="en-US" sz="1800" dirty="0"/>
              <a:t>What do we spend most of our discretionary money on?</a:t>
            </a:r>
          </a:p>
          <a:p>
            <a:pPr>
              <a:buFont typeface="+mj-lt"/>
              <a:buAutoNum type="arabicPeriod"/>
            </a:pPr>
            <a:r>
              <a:rPr lang="en-US" sz="1800" dirty="0"/>
              <a:t>What excites us the most as a family?</a:t>
            </a:r>
          </a:p>
          <a:p>
            <a:pPr>
              <a:buFont typeface="+mj-lt"/>
              <a:buAutoNum type="arabicPeriod"/>
            </a:pPr>
            <a:r>
              <a:rPr lang="en-US" sz="1800" dirty="0"/>
              <a:t>When we plan future events, what subject occupies the largest amount of time we spend on planning?</a:t>
            </a:r>
          </a:p>
          <a:p>
            <a:pPr>
              <a:buFont typeface="+mj-lt"/>
              <a:buAutoNum type="arabicPeriod"/>
            </a:pPr>
            <a:r>
              <a:rPr lang="en-US" sz="1800" dirty="0"/>
              <a:t>With the above questions, when you have multiple answers, organize them in a hierarchy of importance to your family.</a:t>
            </a:r>
          </a:p>
        </p:txBody>
      </p:sp>
    </p:spTree>
    <p:extLst>
      <p:ext uri="{BB962C8B-B14F-4D97-AF65-F5344CB8AC3E}">
        <p14:creationId xmlns:p14="http://schemas.microsoft.com/office/powerpoint/2010/main" val="66843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Reverse-Engineer</a:t>
            </a:r>
          </a:p>
        </p:txBody>
      </p:sp>
      <p:sp>
        <p:nvSpPr>
          <p:cNvPr id="3" name="Content Placeholder 2"/>
          <p:cNvSpPr>
            <a:spLocks noGrp="1"/>
          </p:cNvSpPr>
          <p:nvPr>
            <p:ph idx="1"/>
          </p:nvPr>
        </p:nvSpPr>
        <p:spPr/>
        <p:txBody>
          <a:bodyPr/>
          <a:lstStyle/>
          <a:p>
            <a:pPr lvl="0"/>
            <a:r>
              <a:rPr lang="en-US" dirty="0"/>
              <a:t>What does your family behavior tell you about what your family mission is?</a:t>
            </a:r>
          </a:p>
          <a:p>
            <a:r>
              <a:rPr lang="en-US" dirty="0"/>
              <a:t>Example: Planning vacations vs. Planning Discipleship.</a:t>
            </a:r>
            <a:br>
              <a:rPr lang="en-US" dirty="0"/>
            </a:br>
            <a:r>
              <a:rPr lang="en-US" dirty="0"/>
              <a:t>Is “Enjoyment of Family” one of your family missional objectives?</a:t>
            </a:r>
          </a:p>
        </p:txBody>
      </p:sp>
    </p:spTree>
    <p:extLst>
      <p:ext uri="{BB962C8B-B14F-4D97-AF65-F5344CB8AC3E}">
        <p14:creationId xmlns:p14="http://schemas.microsoft.com/office/powerpoint/2010/main" val="68348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Scripture</a:t>
            </a:r>
          </a:p>
        </p:txBody>
      </p:sp>
      <p:sp>
        <p:nvSpPr>
          <p:cNvPr id="3" name="Content Placeholder 2"/>
          <p:cNvSpPr>
            <a:spLocks noGrp="1"/>
          </p:cNvSpPr>
          <p:nvPr>
            <p:ph idx="1"/>
          </p:nvPr>
        </p:nvSpPr>
        <p:spPr/>
        <p:txBody>
          <a:bodyPr/>
          <a:lstStyle/>
          <a:p>
            <a:r>
              <a:rPr lang="en-US" dirty="0"/>
              <a:t>Determine for yourself what you believe Scripture teaches about the mission of the family.</a:t>
            </a:r>
          </a:p>
        </p:txBody>
      </p:sp>
    </p:spTree>
    <p:extLst>
      <p:ext uri="{BB962C8B-B14F-4D97-AF65-F5344CB8AC3E}">
        <p14:creationId xmlns:p14="http://schemas.microsoft.com/office/powerpoint/2010/main" val="4144204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Options</a:t>
            </a:r>
          </a:p>
        </p:txBody>
      </p:sp>
      <p:sp>
        <p:nvSpPr>
          <p:cNvPr id="3" name="Content Placeholder 2"/>
          <p:cNvSpPr>
            <a:spLocks noGrp="1"/>
          </p:cNvSpPr>
          <p:nvPr>
            <p:ph idx="1"/>
          </p:nvPr>
        </p:nvSpPr>
        <p:spPr/>
        <p:txBody>
          <a:bodyPr/>
          <a:lstStyle/>
          <a:p>
            <a:pPr>
              <a:buFont typeface="+mj-lt"/>
              <a:buAutoNum type="arabicPeriod"/>
            </a:pPr>
            <a:r>
              <a:rPr lang="en-US" dirty="0"/>
              <a:t>Discard</a:t>
            </a:r>
          </a:p>
          <a:p>
            <a:pPr>
              <a:buFont typeface="+mj-lt"/>
              <a:buAutoNum type="arabicPeriod"/>
            </a:pPr>
            <a:r>
              <a:rPr lang="en-US" dirty="0"/>
              <a:t>Keep</a:t>
            </a:r>
          </a:p>
          <a:p>
            <a:pPr>
              <a:buFont typeface="+mj-lt"/>
              <a:buAutoNum type="arabicPeriod"/>
            </a:pPr>
            <a:r>
              <a:rPr lang="en-US" dirty="0"/>
              <a:t>Adopt New</a:t>
            </a:r>
          </a:p>
        </p:txBody>
      </p:sp>
    </p:spTree>
    <p:extLst>
      <p:ext uri="{BB962C8B-B14F-4D97-AF65-F5344CB8AC3E}">
        <p14:creationId xmlns:p14="http://schemas.microsoft.com/office/powerpoint/2010/main" val="91710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a:t>
            </a:r>
          </a:p>
        </p:txBody>
      </p:sp>
      <p:sp>
        <p:nvSpPr>
          <p:cNvPr id="3" name="Content Placeholder 2"/>
          <p:cNvSpPr>
            <a:spLocks noGrp="1"/>
          </p:cNvSpPr>
          <p:nvPr>
            <p:ph idx="1"/>
          </p:nvPr>
        </p:nvSpPr>
        <p:spPr/>
        <p:txBody>
          <a:bodyPr/>
          <a:lstStyle/>
          <a:p>
            <a:r>
              <a:rPr lang="en-US" dirty="0"/>
              <a:t>Let first draft be first draft</a:t>
            </a:r>
          </a:p>
          <a:p>
            <a:r>
              <a:rPr lang="en-US" dirty="0"/>
              <a:t>Concise and Memorable</a:t>
            </a:r>
          </a:p>
          <a:p>
            <a:r>
              <a:rPr lang="en-US" dirty="0"/>
              <a:t>Beliefs, Values, Vision</a:t>
            </a:r>
          </a:p>
        </p:txBody>
      </p:sp>
      <p:pic>
        <p:nvPicPr>
          <p:cNvPr id="4" name="Picture 3" descr="Feather Pe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773752">
            <a:off x="5412317" y="2906183"/>
            <a:ext cx="2857500" cy="2857500"/>
          </a:xfrm>
          <a:prstGeom prst="rect">
            <a:avLst/>
          </a:prstGeom>
        </p:spPr>
      </p:pic>
    </p:spTree>
    <p:extLst>
      <p:ext uri="{BB962C8B-B14F-4D97-AF65-F5344CB8AC3E}">
        <p14:creationId xmlns:p14="http://schemas.microsoft.com/office/powerpoint/2010/main" val="1101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 It Into Pieces</a:t>
            </a:r>
          </a:p>
        </p:txBody>
      </p:sp>
      <p:sp>
        <p:nvSpPr>
          <p:cNvPr id="3" name="Content Placeholder 2"/>
          <p:cNvSpPr>
            <a:spLocks noGrp="1"/>
          </p:cNvSpPr>
          <p:nvPr>
            <p:ph idx="1"/>
          </p:nvPr>
        </p:nvSpPr>
        <p:spPr/>
        <p:txBody>
          <a:bodyPr/>
          <a:lstStyle/>
          <a:p>
            <a:r>
              <a:rPr lang="en-US" dirty="0"/>
              <a:t>Strategy</a:t>
            </a:r>
          </a:p>
          <a:p>
            <a:pPr lvl="1"/>
            <a:r>
              <a:rPr lang="en-US" dirty="0"/>
              <a:t>If Mission is the What, Strategy is the How.</a:t>
            </a:r>
          </a:p>
          <a:p>
            <a:r>
              <a:rPr lang="en-US" dirty="0"/>
              <a:t>Goals (aka, Objectives, Initiatives)</a:t>
            </a:r>
          </a:p>
          <a:p>
            <a:pPr lvl="1"/>
            <a:r>
              <a:rPr lang="en-US" dirty="0"/>
              <a:t>If the Mission is the War, Initiatives are the Battles</a:t>
            </a:r>
          </a:p>
          <a:p>
            <a:r>
              <a:rPr lang="en-US" dirty="0"/>
              <a:t>Tactics</a:t>
            </a:r>
          </a:p>
          <a:p>
            <a:pPr lvl="1"/>
            <a:r>
              <a:rPr lang="en-US" dirty="0"/>
              <a:t>Mission: what are we doing in this generation? Initiatives: What are we doing this decade/year? </a:t>
            </a:r>
            <a:br>
              <a:rPr lang="en-US" dirty="0"/>
            </a:br>
            <a:r>
              <a:rPr lang="en-US" dirty="0"/>
              <a:t>Tactics: What are we doing today?</a:t>
            </a:r>
          </a:p>
          <a:p>
            <a:pPr marL="457200" lvl="1" indent="0">
              <a:buNone/>
            </a:pPr>
            <a:endParaRPr lang="en-US" dirty="0"/>
          </a:p>
        </p:txBody>
      </p:sp>
    </p:spTree>
    <p:extLst>
      <p:ext uri="{BB962C8B-B14F-4D97-AF65-F5344CB8AC3E}">
        <p14:creationId xmlns:p14="http://schemas.microsoft.com/office/powerpoint/2010/main" val="2265733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the Process</a:t>
            </a:r>
          </a:p>
        </p:txBody>
      </p:sp>
      <p:sp>
        <p:nvSpPr>
          <p:cNvPr id="3" name="Content Placeholder 2"/>
          <p:cNvSpPr>
            <a:spLocks noGrp="1"/>
          </p:cNvSpPr>
          <p:nvPr>
            <p:ph idx="1"/>
          </p:nvPr>
        </p:nvSpPr>
        <p:spPr/>
        <p:txBody>
          <a:bodyPr>
            <a:normAutofit/>
          </a:bodyPr>
          <a:lstStyle/>
          <a:p>
            <a:pPr lvl="0">
              <a:buFont typeface="+mj-lt"/>
              <a:buAutoNum type="arabicPeriod"/>
            </a:pPr>
            <a:r>
              <a:rPr lang="en-US" dirty="0"/>
              <a:t>Ask Discovery Questions</a:t>
            </a:r>
          </a:p>
          <a:p>
            <a:pPr lvl="0">
              <a:buFont typeface="+mj-lt"/>
              <a:buAutoNum type="arabicPeriod"/>
            </a:pPr>
            <a:r>
              <a:rPr lang="en-US" dirty="0"/>
              <a:t>Reverse Engineer: From Answers to Mission</a:t>
            </a:r>
          </a:p>
          <a:p>
            <a:pPr lvl="0">
              <a:buFont typeface="+mj-lt"/>
              <a:buAutoNum type="arabicPeriod"/>
            </a:pPr>
            <a:r>
              <a:rPr lang="en-US" dirty="0"/>
              <a:t>Come to your own interpretation of the Word of God</a:t>
            </a:r>
          </a:p>
          <a:p>
            <a:pPr lvl="0">
              <a:buFont typeface="+mj-lt"/>
              <a:buAutoNum type="arabicPeriod"/>
            </a:pPr>
            <a:r>
              <a:rPr lang="en-US" dirty="0"/>
              <a:t>Options: Discard, Keep, Adopt new</a:t>
            </a:r>
          </a:p>
          <a:p>
            <a:pPr lvl="0">
              <a:buFont typeface="+mj-lt"/>
              <a:buAutoNum type="arabicPeriod"/>
            </a:pPr>
            <a:r>
              <a:rPr lang="en-US" dirty="0"/>
              <a:t>Keep Statement(s) Concise &amp; Memorable</a:t>
            </a:r>
          </a:p>
          <a:p>
            <a:pPr lvl="0">
              <a:buFont typeface="+mj-lt"/>
              <a:buAutoNum type="arabicPeriod"/>
            </a:pPr>
            <a:r>
              <a:rPr lang="en-US"/>
              <a:t>Break </a:t>
            </a:r>
            <a:r>
              <a:rPr lang="en-US" dirty="0"/>
              <a:t>it down in smaller pieces: objectives, strategy, aspirations, etc.</a:t>
            </a:r>
          </a:p>
          <a:p>
            <a:pPr marL="0" indent="0">
              <a:buNone/>
            </a:pPr>
            <a:endParaRPr lang="en-US" dirty="0"/>
          </a:p>
        </p:txBody>
      </p:sp>
    </p:spTree>
    <p:extLst>
      <p:ext uri="{BB962C8B-B14F-4D97-AF65-F5344CB8AC3E}">
        <p14:creationId xmlns:p14="http://schemas.microsoft.com/office/powerpoint/2010/main" val="425242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II: Decision Making</a:t>
            </a:r>
          </a:p>
        </p:txBody>
      </p:sp>
      <p:sp>
        <p:nvSpPr>
          <p:cNvPr id="3" name="Subtitle 2"/>
          <p:cNvSpPr>
            <a:spLocks noGrp="1"/>
          </p:cNvSpPr>
          <p:nvPr>
            <p:ph type="body" idx="1"/>
          </p:nvPr>
        </p:nvSpPr>
        <p:spPr/>
        <p:txBody>
          <a:bodyPr/>
          <a:lstStyle/>
          <a:p>
            <a:r>
              <a:rPr lang="en-US" dirty="0"/>
              <a:t>Drafting a Family Constitution</a:t>
            </a:r>
          </a:p>
        </p:txBody>
      </p:sp>
    </p:spTree>
    <p:extLst>
      <p:ext uri="{BB962C8B-B14F-4D97-AF65-F5344CB8AC3E}">
        <p14:creationId xmlns:p14="http://schemas.microsoft.com/office/powerpoint/2010/main" val="4041833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48AE63-C980-4355-9635-60C449817677}"/>
              </a:ext>
            </a:extLst>
          </p:cNvPr>
          <p:cNvSpPr>
            <a:spLocks noGrp="1"/>
          </p:cNvSpPr>
          <p:nvPr>
            <p:ph type="title"/>
          </p:nvPr>
        </p:nvSpPr>
        <p:spPr/>
        <p:txBody>
          <a:bodyPr/>
          <a:lstStyle/>
          <a:p>
            <a:r>
              <a:rPr lang="en-US" dirty="0"/>
              <a:t>Part I: Mission Making</a:t>
            </a:r>
          </a:p>
        </p:txBody>
      </p:sp>
      <p:sp>
        <p:nvSpPr>
          <p:cNvPr id="5" name="Text Placeholder 4">
            <a:extLst>
              <a:ext uri="{FF2B5EF4-FFF2-40B4-BE49-F238E27FC236}">
                <a16:creationId xmlns:a16="http://schemas.microsoft.com/office/drawing/2014/main" id="{798F8BBF-18C4-49C8-A285-FA7E1BCA702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7380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Introduction</a:t>
            </a:r>
          </a:p>
        </p:txBody>
      </p:sp>
      <p:sp>
        <p:nvSpPr>
          <p:cNvPr id="5" name="Text Placeholder 4"/>
          <p:cNvSpPr>
            <a:spLocks noGrp="1"/>
          </p:cNvSpPr>
          <p:nvPr>
            <p:ph type="body" idx="1"/>
          </p:nvPr>
        </p:nvSpPr>
        <p:spPr/>
        <p:txBody>
          <a:bodyPr/>
          <a:lstStyle/>
          <a:p>
            <a:r>
              <a:rPr lang="en-US" dirty="0"/>
              <a:t>The What &amp; the Why</a:t>
            </a:r>
          </a:p>
        </p:txBody>
      </p:sp>
    </p:spTree>
    <p:extLst>
      <p:ext uri="{BB962C8B-B14F-4D97-AF65-F5344CB8AC3E}">
        <p14:creationId xmlns:p14="http://schemas.microsoft.com/office/powerpoint/2010/main" val="1596046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Introduction:</a:t>
            </a:r>
            <a:br>
              <a:rPr lang="en-US" sz="3600" dirty="0"/>
            </a:br>
            <a:r>
              <a:rPr lang="en-US" sz="3600" dirty="0"/>
              <a:t>The What &amp; The Why</a:t>
            </a:r>
          </a:p>
        </p:txBody>
      </p:sp>
      <p:sp>
        <p:nvSpPr>
          <p:cNvPr id="3" name="Content Placeholder 2"/>
          <p:cNvSpPr>
            <a:spLocks noGrp="1"/>
          </p:cNvSpPr>
          <p:nvPr>
            <p:ph idx="1"/>
          </p:nvPr>
        </p:nvSpPr>
        <p:spPr/>
        <p:txBody>
          <a:bodyPr/>
          <a:lstStyle/>
          <a:p>
            <a:r>
              <a:rPr lang="en-US" dirty="0"/>
              <a:t>Influence – good or bad – inevitable</a:t>
            </a:r>
          </a:p>
          <a:p>
            <a:r>
              <a:rPr lang="en-US" dirty="0"/>
              <a:t>Influencing for the good beyond a single generation </a:t>
            </a:r>
            <a:r>
              <a:rPr lang="en-US" i="1" u="sng" dirty="0"/>
              <a:t>cannot</a:t>
            </a:r>
            <a:r>
              <a:rPr lang="en-US" dirty="0"/>
              <a:t> be had with a passive approach</a:t>
            </a:r>
          </a:p>
          <a:p>
            <a:r>
              <a:rPr lang="en-US" dirty="0"/>
              <a:t>James Hughes Jr.’s 3 Points:</a:t>
            </a:r>
          </a:p>
          <a:p>
            <a:pPr lvl="1">
              <a:buFont typeface="+mj-lt"/>
              <a:buAutoNum type="arabicPeriod"/>
            </a:pPr>
            <a:r>
              <a:rPr lang="en-US" dirty="0"/>
              <a:t>Governance is the key</a:t>
            </a:r>
          </a:p>
          <a:p>
            <a:pPr lvl="1">
              <a:buFont typeface="+mj-lt"/>
              <a:buAutoNum type="arabicPeriod"/>
            </a:pPr>
            <a:r>
              <a:rPr lang="en-US" dirty="0"/>
              <a:t>Governance is about group decision making</a:t>
            </a:r>
          </a:p>
          <a:p>
            <a:pPr lvl="1">
              <a:buFont typeface="+mj-lt"/>
              <a:buAutoNum type="arabicPeriod"/>
            </a:pPr>
            <a:r>
              <a:rPr lang="en-US" dirty="0"/>
              <a:t>Subsequent generation(s) must reaffirm the “compact”</a:t>
            </a:r>
          </a:p>
          <a:p>
            <a:endParaRPr lang="en-US" dirty="0"/>
          </a:p>
        </p:txBody>
      </p:sp>
    </p:spTree>
    <p:extLst>
      <p:ext uri="{BB962C8B-B14F-4D97-AF65-F5344CB8AC3E}">
        <p14:creationId xmlns:p14="http://schemas.microsoft.com/office/powerpoint/2010/main" val="413531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Succession &amp; Membership</a:t>
            </a:r>
          </a:p>
        </p:txBody>
      </p:sp>
      <p:pic>
        <p:nvPicPr>
          <p:cNvPr id="8" name="Picture Placeholder 7" descr="Unknown.jpeg"/>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l="3815" r="3815"/>
          <a:stretch>
            <a:fillRect/>
          </a:stretch>
        </p:blipFill>
        <p:spPr/>
      </p:pic>
      <p:sp>
        <p:nvSpPr>
          <p:cNvPr id="6" name="Text Placeholder 5"/>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9703462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Succession &amp; Membership </a:t>
            </a:r>
          </a:p>
        </p:txBody>
      </p:sp>
      <p:sp>
        <p:nvSpPr>
          <p:cNvPr id="3" name="Content Placeholder 2"/>
          <p:cNvSpPr>
            <a:spLocks noGrp="1"/>
          </p:cNvSpPr>
          <p:nvPr>
            <p:ph idx="1"/>
          </p:nvPr>
        </p:nvSpPr>
        <p:spPr/>
        <p:txBody>
          <a:bodyPr/>
          <a:lstStyle/>
          <a:p>
            <a:r>
              <a:rPr lang="en-US" dirty="0"/>
              <a:t>Covenantal Stewardship</a:t>
            </a:r>
          </a:p>
          <a:p>
            <a:r>
              <a:rPr lang="en-US" dirty="0"/>
              <a:t>Abrahamic Covenant</a:t>
            </a:r>
          </a:p>
        </p:txBody>
      </p:sp>
      <p:pic>
        <p:nvPicPr>
          <p:cNvPr id="4" name="Picture 3"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5737" y="2301717"/>
            <a:ext cx="2552700" cy="3187700"/>
          </a:xfrm>
          <a:prstGeom prst="rect">
            <a:avLst/>
          </a:prstGeom>
        </p:spPr>
      </p:pic>
    </p:spTree>
    <p:extLst>
      <p:ext uri="{BB962C8B-B14F-4D97-AF65-F5344CB8AC3E}">
        <p14:creationId xmlns:p14="http://schemas.microsoft.com/office/powerpoint/2010/main" val="340586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Abrahamic Covenant</a:t>
            </a:r>
          </a:p>
        </p:txBody>
      </p:sp>
      <p:sp>
        <p:nvSpPr>
          <p:cNvPr id="3" name="Content Placeholder 2"/>
          <p:cNvSpPr>
            <a:spLocks noGrp="1"/>
          </p:cNvSpPr>
          <p:nvPr>
            <p:ph idx="1"/>
          </p:nvPr>
        </p:nvSpPr>
        <p:spPr/>
        <p:txBody>
          <a:bodyPr>
            <a:normAutofit lnSpcReduction="10000"/>
          </a:bodyPr>
          <a:lstStyle/>
          <a:p>
            <a:pPr marL="0" indent="0">
              <a:buNone/>
            </a:pPr>
            <a:r>
              <a:rPr lang="en-US" dirty="0"/>
              <a:t>“No longer shall your name be called Abram, but your name shall be Abraham, for I have made you the father of a multitude of nations. 6 I will make you exceedingly fruitful, and I will make you into nations, and kings shall come from you. 7</a:t>
            </a:r>
            <a:r>
              <a:rPr lang="en-US" b="1" dirty="0"/>
              <a:t> </a:t>
            </a:r>
            <a:r>
              <a:rPr lang="en-US" dirty="0"/>
              <a:t>And I will establish my covenant between me and you </a:t>
            </a:r>
            <a:r>
              <a:rPr lang="en-US" i="1" u="sng" dirty="0"/>
              <a:t>and your offspring after you throughout their generations</a:t>
            </a:r>
            <a:r>
              <a:rPr lang="en-US" u="sng" dirty="0"/>
              <a:t> </a:t>
            </a:r>
            <a:r>
              <a:rPr lang="en-US" i="1" u="sng" dirty="0"/>
              <a:t>for an everlasting covenant</a:t>
            </a:r>
            <a:r>
              <a:rPr lang="en-US" i="1" dirty="0"/>
              <a:t>,</a:t>
            </a:r>
            <a:r>
              <a:rPr lang="en-US" dirty="0"/>
              <a:t> to be God to you and to </a:t>
            </a:r>
            <a:r>
              <a:rPr lang="en-US" i="1" u="sng" dirty="0"/>
              <a:t>your offspring after you</a:t>
            </a:r>
            <a:r>
              <a:rPr lang="en-US" dirty="0"/>
              <a:t>. 8</a:t>
            </a:r>
            <a:r>
              <a:rPr lang="en-US" b="1" dirty="0"/>
              <a:t> </a:t>
            </a:r>
            <a:r>
              <a:rPr lang="en-US" dirty="0"/>
              <a:t>And I will give to you</a:t>
            </a:r>
            <a:r>
              <a:rPr lang="en-US" u="sng" dirty="0"/>
              <a:t> </a:t>
            </a:r>
            <a:r>
              <a:rPr lang="en-US" b="1" i="1" u="sng" dirty="0"/>
              <a:t>and to your offspring after</a:t>
            </a:r>
            <a:r>
              <a:rPr lang="en-US" dirty="0"/>
              <a:t> you the land of your sojournings, all the land of Canaan, for an everlasting possession, and I will be their God.”		Genesis 17: 5-8</a:t>
            </a:r>
          </a:p>
          <a:p>
            <a:pPr marL="0" indent="0">
              <a:buNone/>
            </a:pPr>
            <a:endParaRPr lang="en-US" dirty="0"/>
          </a:p>
        </p:txBody>
      </p:sp>
    </p:spTree>
    <p:extLst>
      <p:ext uri="{BB962C8B-B14F-4D97-AF65-F5344CB8AC3E}">
        <p14:creationId xmlns:p14="http://schemas.microsoft.com/office/powerpoint/2010/main" val="1631912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a:t>
            </a:r>
          </a:p>
        </p:txBody>
      </p:sp>
      <p:sp>
        <p:nvSpPr>
          <p:cNvPr id="3" name="Content Placeholder 2"/>
          <p:cNvSpPr>
            <a:spLocks noGrp="1"/>
          </p:cNvSpPr>
          <p:nvPr>
            <p:ph idx="1"/>
          </p:nvPr>
        </p:nvSpPr>
        <p:spPr/>
        <p:txBody>
          <a:bodyPr/>
          <a:lstStyle/>
          <a:p>
            <a:pPr marL="0" indent="0">
              <a:buNone/>
            </a:pPr>
            <a:r>
              <a:rPr lang="en-US" dirty="0"/>
              <a:t>“Of course, to apply this concept of [covenant] marriage and family, one must love the covenant more than he loves his children. Family continuity should be built on the covenant. Children should be taught to see the connection between covenant faithfulness and inheritance, both spiritual and material. Christians are not to subsidize evil, which is what unconditional inheritance does in a world of sin and covenant-breaking.” </a:t>
            </a:r>
          </a:p>
          <a:p>
            <a:pPr marL="0" indent="0">
              <a:buNone/>
            </a:pPr>
            <a:r>
              <a:rPr lang="en-US" dirty="0"/>
              <a:t>	</a:t>
            </a:r>
            <a:r>
              <a:rPr lang="en-US" sz="2000" dirty="0"/>
              <a:t>- Ray Sutton, </a:t>
            </a:r>
            <a:r>
              <a:rPr lang="en-US" sz="2000" i="1" dirty="0"/>
              <a:t>That You May </a:t>
            </a:r>
            <a:r>
              <a:rPr lang="en-US" sz="2000" i="1" dirty="0" err="1"/>
              <a:t>Propser</a:t>
            </a:r>
            <a:endParaRPr lang="en-US" sz="2000" i="1" dirty="0"/>
          </a:p>
        </p:txBody>
      </p:sp>
    </p:spTree>
    <p:extLst>
      <p:ext uri="{BB962C8B-B14F-4D97-AF65-F5344CB8AC3E}">
        <p14:creationId xmlns:p14="http://schemas.microsoft.com/office/powerpoint/2010/main" val="3972801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Succession &amp; Membership</a:t>
            </a:r>
          </a:p>
        </p:txBody>
      </p:sp>
      <p:sp>
        <p:nvSpPr>
          <p:cNvPr id="3" name="Content Placeholder 2"/>
          <p:cNvSpPr>
            <a:spLocks noGrp="1"/>
          </p:cNvSpPr>
          <p:nvPr>
            <p:ph idx="1"/>
          </p:nvPr>
        </p:nvSpPr>
        <p:spPr/>
        <p:txBody>
          <a:bodyPr/>
          <a:lstStyle/>
          <a:p>
            <a:r>
              <a:rPr lang="en-US" dirty="0"/>
              <a:t>Covenantal Stewardship</a:t>
            </a:r>
          </a:p>
          <a:p>
            <a:r>
              <a:rPr lang="en-US" dirty="0"/>
              <a:t>Abrahamic Covenant</a:t>
            </a:r>
          </a:p>
          <a:p>
            <a:r>
              <a:rPr lang="en-US" dirty="0"/>
              <a:t>The Natural Family vs. The Covenantal Family</a:t>
            </a:r>
          </a:p>
        </p:txBody>
      </p:sp>
      <p:pic>
        <p:nvPicPr>
          <p:cNvPr id="4" name="Picture 3" descr="images.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0304" y="3468616"/>
            <a:ext cx="2368600" cy="2957804"/>
          </a:xfrm>
          <a:prstGeom prst="rect">
            <a:avLst/>
          </a:prstGeom>
        </p:spPr>
      </p:pic>
    </p:spTree>
    <p:extLst>
      <p:ext uri="{BB962C8B-B14F-4D97-AF65-F5344CB8AC3E}">
        <p14:creationId xmlns:p14="http://schemas.microsoft.com/office/powerpoint/2010/main" val="183725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E673C6-921D-48D5-86EB-718957287953}"/>
              </a:ext>
            </a:extLst>
          </p:cNvPr>
          <p:cNvSpPr>
            <a:spLocks noGrp="1"/>
          </p:cNvSpPr>
          <p:nvPr>
            <p:ph type="title"/>
          </p:nvPr>
        </p:nvSpPr>
        <p:spPr/>
        <p:txBody>
          <a:bodyPr/>
          <a:lstStyle/>
          <a:p>
            <a:r>
              <a:rPr lang="en-US" dirty="0"/>
              <a:t>Adulthood</a:t>
            </a:r>
          </a:p>
        </p:txBody>
      </p:sp>
      <p:sp>
        <p:nvSpPr>
          <p:cNvPr id="5" name="Text Placeholder 4">
            <a:extLst>
              <a:ext uri="{FF2B5EF4-FFF2-40B4-BE49-F238E27FC236}">
                <a16:creationId xmlns:a16="http://schemas.microsoft.com/office/drawing/2014/main" id="{AED81754-6334-42CA-A510-5C68820DA90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32357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Governance</a:t>
            </a:r>
          </a:p>
        </p:txBody>
      </p:sp>
      <p:pic>
        <p:nvPicPr>
          <p:cNvPr id="8" name="Picture Placeholder 7" descr="images-2.jpeg"/>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7795" b="7795"/>
          <a:stretch>
            <a:fillRect/>
          </a:stretch>
        </p:blipFill>
        <p:spPr>
          <a:xfrm rot="21240000">
            <a:off x="879009" y="595706"/>
            <a:ext cx="5692837" cy="3699237"/>
          </a:xfrm>
        </p:spPr>
      </p:pic>
      <p:sp>
        <p:nvSpPr>
          <p:cNvPr id="6" name="Text Placeholder 5"/>
          <p:cNvSpPr>
            <a:spLocks noGrp="1"/>
          </p:cNvSpPr>
          <p:nvPr>
            <p:ph type="body" sz="half" idx="2"/>
          </p:nvPr>
        </p:nvSpPr>
        <p:spPr/>
        <p:txBody>
          <a:bodyPr/>
          <a:lstStyle/>
          <a:p>
            <a:r>
              <a:rPr lang="en-US" dirty="0"/>
              <a:t>Family Decision Making</a:t>
            </a:r>
          </a:p>
        </p:txBody>
      </p:sp>
    </p:spTree>
    <p:extLst>
      <p:ext uri="{BB962C8B-B14F-4D97-AF65-F5344CB8AC3E}">
        <p14:creationId xmlns:p14="http://schemas.microsoft.com/office/powerpoint/2010/main" val="2121953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a:t>
            </a:r>
          </a:p>
        </p:txBody>
      </p:sp>
      <p:sp>
        <p:nvSpPr>
          <p:cNvPr id="3" name="Content Placeholder 2"/>
          <p:cNvSpPr>
            <a:spLocks noGrp="1"/>
          </p:cNvSpPr>
          <p:nvPr>
            <p:ph idx="1"/>
          </p:nvPr>
        </p:nvSpPr>
        <p:spPr/>
        <p:txBody>
          <a:bodyPr/>
          <a:lstStyle/>
          <a:p>
            <a:r>
              <a:rPr lang="en-US" dirty="0"/>
              <a:t>Group decision making for the </a:t>
            </a:r>
            <a:r>
              <a:rPr lang="en-US" i="1" u="sng" dirty="0"/>
              <a:t>multigenerational</a:t>
            </a:r>
            <a:r>
              <a:rPr lang="en-US" dirty="0"/>
              <a:t> family begins at the Extended Family level</a:t>
            </a:r>
          </a:p>
          <a:p>
            <a:r>
              <a:rPr lang="en-US" dirty="0"/>
              <a:t>Aristotle’s options: aristocracy, oligarchy, republic, democracy, and tyranny (“monarchy”?) </a:t>
            </a:r>
          </a:p>
          <a:p>
            <a:endParaRPr lang="en-US" dirty="0"/>
          </a:p>
        </p:txBody>
      </p:sp>
    </p:spTree>
    <p:extLst>
      <p:ext uri="{BB962C8B-B14F-4D97-AF65-F5344CB8AC3E}">
        <p14:creationId xmlns:p14="http://schemas.microsoft.com/office/powerpoint/2010/main" val="2206638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p>
        </p:txBody>
      </p:sp>
      <p:sp>
        <p:nvSpPr>
          <p:cNvPr id="3" name="Content Placeholder 2"/>
          <p:cNvSpPr>
            <a:spLocks noGrp="1"/>
          </p:cNvSpPr>
          <p:nvPr>
            <p:ph idx="1"/>
          </p:nvPr>
        </p:nvSpPr>
        <p:spPr/>
        <p:txBody>
          <a:bodyPr>
            <a:normAutofit/>
          </a:bodyPr>
          <a:lstStyle/>
          <a:p>
            <a:r>
              <a:rPr lang="en-US" dirty="0"/>
              <a:t>The principle of governance demands mission-making.</a:t>
            </a:r>
            <a:endParaRPr lang="en" sz="2400" dirty="0"/>
          </a:p>
          <a:p>
            <a:pPr marL="0" indent="0">
              <a:buNone/>
            </a:pPr>
            <a:endParaRPr lang="en-US" sz="2400" dirty="0"/>
          </a:p>
        </p:txBody>
      </p:sp>
      <p:sp>
        <p:nvSpPr>
          <p:cNvPr id="5" name="TextBox 4"/>
          <p:cNvSpPr txBox="1"/>
          <p:nvPr/>
        </p:nvSpPr>
        <p:spPr>
          <a:xfrm>
            <a:off x="3335867" y="4216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05262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a:t>
            </a:r>
          </a:p>
        </p:txBody>
      </p:sp>
      <p:sp>
        <p:nvSpPr>
          <p:cNvPr id="3" name="Content Placeholder 2"/>
          <p:cNvSpPr>
            <a:spLocks noGrp="1"/>
          </p:cNvSpPr>
          <p:nvPr>
            <p:ph idx="1"/>
          </p:nvPr>
        </p:nvSpPr>
        <p:spPr/>
        <p:txBody>
          <a:bodyPr>
            <a:normAutofit fontScale="85000" lnSpcReduction="10000"/>
          </a:bodyPr>
          <a:lstStyle/>
          <a:p>
            <a:pPr lvl="0">
              <a:buFont typeface="+mj-lt"/>
              <a:buAutoNum type="arabicPeriod"/>
            </a:pPr>
            <a:r>
              <a:rPr lang="en-US" dirty="0"/>
              <a:t>It is not the case that there is just one best governance system for all types and cases;</a:t>
            </a:r>
          </a:p>
          <a:p>
            <a:pPr lvl="0">
              <a:buFont typeface="+mj-lt"/>
              <a:buAutoNum type="arabicPeriod"/>
            </a:pPr>
            <a:r>
              <a:rPr lang="en-US" dirty="0"/>
              <a:t>However, some governance systems are better than others for certain kinds of groups;</a:t>
            </a:r>
          </a:p>
          <a:p>
            <a:pPr lvl="0">
              <a:buFont typeface="+mj-lt"/>
              <a:buAutoNum type="arabicPeriod"/>
            </a:pPr>
            <a:r>
              <a:rPr lang="en-US" dirty="0"/>
              <a:t>Implies governance systems should change as the group changes (primarily a function of size);</a:t>
            </a:r>
          </a:p>
          <a:p>
            <a:pPr lvl="0">
              <a:buFont typeface="+mj-lt"/>
              <a:buAutoNum type="arabicPeriod"/>
            </a:pPr>
            <a:r>
              <a:rPr lang="en-US" dirty="0"/>
              <a:t>The main point is not to pick the “right” governance system, but to have one in the first place! Better one than none at all;</a:t>
            </a:r>
          </a:p>
          <a:p>
            <a:pPr lvl="0">
              <a:buFont typeface="+mj-lt"/>
              <a:buAutoNum type="arabicPeriod"/>
            </a:pPr>
            <a:r>
              <a:rPr lang="en-US" dirty="0"/>
              <a:t>Once you’ve determined to have one, then try and determine the best one.</a:t>
            </a:r>
          </a:p>
          <a:p>
            <a:endParaRPr lang="en-US" dirty="0"/>
          </a:p>
        </p:txBody>
      </p:sp>
    </p:spTree>
    <p:extLst>
      <p:ext uri="{BB962C8B-B14F-4D97-AF65-F5344CB8AC3E}">
        <p14:creationId xmlns:p14="http://schemas.microsoft.com/office/powerpoint/2010/main" val="301793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32809" y="2351069"/>
            <a:ext cx="7313613" cy="2213781"/>
          </a:xfrm>
        </p:spPr>
        <p:txBody>
          <a:bodyPr/>
          <a:lstStyle/>
          <a:p>
            <a:r>
              <a:rPr lang="en-US" dirty="0"/>
              <a:t>Extended Family Council</a:t>
            </a:r>
            <a:br>
              <a:rPr lang="en-US" dirty="0"/>
            </a:br>
            <a:r>
              <a:rPr lang="en-US" dirty="0"/>
              <a:t>&amp; </a:t>
            </a:r>
            <a:br>
              <a:rPr lang="en-US" dirty="0"/>
            </a:br>
            <a:r>
              <a:rPr lang="en-US" dirty="0"/>
              <a:t>Extended Family Estate</a:t>
            </a:r>
          </a:p>
        </p:txBody>
      </p:sp>
    </p:spTree>
    <p:extLst>
      <p:ext uri="{BB962C8B-B14F-4D97-AF65-F5344CB8AC3E}">
        <p14:creationId xmlns:p14="http://schemas.microsoft.com/office/powerpoint/2010/main" val="1503667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32809" y="2351069"/>
            <a:ext cx="7313613" cy="2213781"/>
          </a:xfrm>
        </p:spPr>
        <p:txBody>
          <a:bodyPr/>
          <a:lstStyle/>
          <a:p>
            <a:r>
              <a:rPr lang="en-US" dirty="0"/>
              <a:t>The “Rehoboam  Principle”</a:t>
            </a:r>
          </a:p>
        </p:txBody>
      </p:sp>
    </p:spTree>
    <p:extLst>
      <p:ext uri="{BB962C8B-B14F-4D97-AF65-F5344CB8AC3E}">
        <p14:creationId xmlns:p14="http://schemas.microsoft.com/office/powerpoint/2010/main" val="1963949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32809" y="2351069"/>
            <a:ext cx="7313613" cy="2213781"/>
          </a:xfrm>
        </p:spPr>
        <p:txBody>
          <a:bodyPr/>
          <a:lstStyle/>
          <a:p>
            <a:r>
              <a:rPr lang="en-US" dirty="0"/>
              <a:t>Multiple Family </a:t>
            </a:r>
            <a:br>
              <a:rPr lang="en-US" dirty="0"/>
            </a:br>
            <a:r>
              <a:rPr lang="en-US" dirty="0"/>
              <a:t>Covenant Relationships</a:t>
            </a:r>
          </a:p>
        </p:txBody>
      </p:sp>
    </p:spTree>
    <p:extLst>
      <p:ext uri="{BB962C8B-B14F-4D97-AF65-F5344CB8AC3E}">
        <p14:creationId xmlns:p14="http://schemas.microsoft.com/office/powerpoint/2010/main" val="902921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Principle</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“Successful long-term wealth preservation requires the creation and maintenance of a system of governance or joint decision making, to the end of making slightly more positive decisions than negative ones over a period of at least one hundred years.”</a:t>
            </a:r>
          </a:p>
          <a:p>
            <a:pPr marL="0" indent="0">
              <a:buNone/>
            </a:pPr>
            <a:r>
              <a:rPr lang="en-US" dirty="0"/>
              <a:t>	</a:t>
            </a:r>
            <a:r>
              <a:rPr lang="en-US" sz="1800" dirty="0"/>
              <a:t>- James Hughes, </a:t>
            </a:r>
            <a:r>
              <a:rPr lang="en-US" sz="1800" i="1" dirty="0"/>
              <a:t>Family Wealth: Keeping It in the Family</a:t>
            </a:r>
          </a:p>
        </p:txBody>
      </p:sp>
    </p:spTree>
    <p:extLst>
      <p:ext uri="{BB962C8B-B14F-4D97-AF65-F5344CB8AC3E}">
        <p14:creationId xmlns:p14="http://schemas.microsoft.com/office/powerpoint/2010/main" val="53572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Introduction</a:t>
            </a:r>
          </a:p>
        </p:txBody>
      </p:sp>
      <p:sp>
        <p:nvSpPr>
          <p:cNvPr id="3" name="Content Placeholder 2"/>
          <p:cNvSpPr>
            <a:spLocks noGrp="1"/>
          </p:cNvSpPr>
          <p:nvPr>
            <p:ph idx="1"/>
          </p:nvPr>
        </p:nvSpPr>
        <p:spPr/>
        <p:txBody>
          <a:bodyPr>
            <a:normAutofit/>
          </a:bodyPr>
          <a:lstStyle/>
          <a:p>
            <a:r>
              <a:rPr lang="en-US" dirty="0"/>
              <a:t>The principle of governance demands mission-making.</a:t>
            </a:r>
            <a:endParaRPr lang="en" sz="2400" dirty="0"/>
          </a:p>
          <a:p>
            <a:r>
              <a:rPr lang="en-US" dirty="0"/>
              <a:t>Not just for businesses or individuals.</a:t>
            </a:r>
          </a:p>
          <a:p>
            <a:r>
              <a:rPr lang="en-US" sz="2400" dirty="0"/>
              <a:t>The “Pieces”</a:t>
            </a:r>
          </a:p>
          <a:p>
            <a:pPr lvl="1"/>
            <a:r>
              <a:rPr lang="en-US" dirty="0"/>
              <a:t>Beliefs</a:t>
            </a:r>
          </a:p>
          <a:p>
            <a:pPr lvl="1"/>
            <a:r>
              <a:rPr lang="en-US" sz="2200" dirty="0"/>
              <a:t>Values</a:t>
            </a:r>
          </a:p>
          <a:p>
            <a:pPr lvl="1"/>
            <a:r>
              <a:rPr lang="en-US" dirty="0"/>
              <a:t>Vision</a:t>
            </a:r>
          </a:p>
          <a:p>
            <a:pPr lvl="1"/>
            <a:r>
              <a:rPr lang="en-US" sz="2200" dirty="0"/>
              <a:t>Mission (and strategy, tactics, etc.)</a:t>
            </a:r>
          </a:p>
          <a:p>
            <a:r>
              <a:rPr lang="en-US" sz="2400" dirty="0"/>
              <a:t>Entry point</a:t>
            </a:r>
          </a:p>
          <a:p>
            <a:endParaRPr lang="en-US" sz="2400" dirty="0"/>
          </a:p>
        </p:txBody>
      </p:sp>
      <p:sp>
        <p:nvSpPr>
          <p:cNvPr id="5" name="TextBox 4"/>
          <p:cNvSpPr txBox="1"/>
          <p:nvPr/>
        </p:nvSpPr>
        <p:spPr>
          <a:xfrm>
            <a:off x="3335867" y="4216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576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linds(horizont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linds(horizont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Beliefs &amp; Values</a:t>
            </a:r>
          </a:p>
        </p:txBody>
      </p:sp>
      <p:sp>
        <p:nvSpPr>
          <p:cNvPr id="3" name="Content Placeholder 2"/>
          <p:cNvSpPr>
            <a:spLocks noGrp="1"/>
          </p:cNvSpPr>
          <p:nvPr>
            <p:ph idx="1"/>
          </p:nvPr>
        </p:nvSpPr>
        <p:spPr/>
        <p:txBody>
          <a:bodyPr>
            <a:normAutofit fontScale="92500" lnSpcReduction="10000"/>
          </a:bodyPr>
          <a:lstStyle/>
          <a:p>
            <a:pPr lvl="0"/>
            <a:r>
              <a:rPr lang="en-US" sz="2400" b="1" u="sng" dirty="0"/>
              <a:t>Beliefs</a:t>
            </a:r>
            <a:r>
              <a:rPr lang="en-US" sz="2400" dirty="0"/>
              <a:t>: </a:t>
            </a:r>
            <a:r>
              <a:rPr lang="en" sz="2400" dirty="0"/>
              <a:t>Beliefs have to do with what is considered </a:t>
            </a:r>
            <a:r>
              <a:rPr lang="en" sz="2400" i="1" u="sng" dirty="0"/>
              <a:t>true</a:t>
            </a:r>
            <a:r>
              <a:rPr lang="en" sz="2400" dirty="0"/>
              <a:t> versus what is considered </a:t>
            </a:r>
            <a:r>
              <a:rPr lang="en" sz="2400" i="1" u="sng" dirty="0"/>
              <a:t>false</a:t>
            </a:r>
            <a:r>
              <a:rPr lang="en" sz="2400" dirty="0"/>
              <a:t>. </a:t>
            </a:r>
          </a:p>
          <a:p>
            <a:r>
              <a:rPr lang="en" sz="2400" b="1" u="sng" dirty="0"/>
              <a:t>Values</a:t>
            </a:r>
            <a:r>
              <a:rPr lang="en" sz="2400" dirty="0"/>
              <a:t>: Values have to do with what is believed to be </a:t>
            </a:r>
            <a:r>
              <a:rPr lang="en" sz="2400" i="1" u="sng" dirty="0"/>
              <a:t>good</a:t>
            </a:r>
            <a:r>
              <a:rPr lang="en" sz="2400" dirty="0"/>
              <a:t> or </a:t>
            </a:r>
            <a:r>
              <a:rPr lang="en" sz="2400" i="1" u="sng" dirty="0"/>
              <a:t>bad</a:t>
            </a:r>
            <a:r>
              <a:rPr lang="en" sz="2400" dirty="0"/>
              <a:t>, better or worse. </a:t>
            </a:r>
            <a:endParaRPr lang="en-US" sz="2400" dirty="0"/>
          </a:p>
          <a:p>
            <a:pPr lvl="0"/>
            <a:r>
              <a:rPr lang="en-US" dirty="0"/>
              <a:t>Values e</a:t>
            </a:r>
            <a:r>
              <a:rPr lang="en" dirty="0"/>
              <a:t>xample</a:t>
            </a:r>
            <a:r>
              <a:rPr lang="en-US" dirty="0"/>
              <a:t>:</a:t>
            </a:r>
            <a:r>
              <a:rPr lang="en" dirty="0"/>
              <a:t> "Knowledge and skills are the keys to success</a:t>
            </a:r>
            <a:r>
              <a:rPr lang="en-US" dirty="0"/>
              <a:t>.</a:t>
            </a:r>
            <a:r>
              <a:rPr lang="en" dirty="0"/>
              <a:t>” </a:t>
            </a:r>
            <a:br>
              <a:rPr lang="en-US" dirty="0"/>
            </a:br>
            <a:r>
              <a:rPr lang="en" dirty="0"/>
              <a:t>“</a:t>
            </a:r>
            <a:r>
              <a:rPr lang="en-US" dirty="0"/>
              <a:t>G</a:t>
            </a:r>
            <a:r>
              <a:rPr lang="en" dirty="0"/>
              <a:t>ive a man </a:t>
            </a:r>
            <a:r>
              <a:rPr lang="en-US" dirty="0"/>
              <a:t>a fish </a:t>
            </a:r>
            <a:r>
              <a:rPr lang="en" dirty="0"/>
              <a:t>and feed him for a day, but teach him to </a:t>
            </a:r>
            <a:r>
              <a:rPr lang="en-US" dirty="0"/>
              <a:t>fish </a:t>
            </a:r>
            <a:r>
              <a:rPr lang="en" dirty="0"/>
              <a:t>and feed him for life". </a:t>
            </a:r>
            <a:endParaRPr lang="en-US" dirty="0"/>
          </a:p>
          <a:p>
            <a:pPr lvl="0"/>
            <a:r>
              <a:rPr lang="en" dirty="0"/>
              <a:t>These example</a:t>
            </a:r>
            <a:r>
              <a:rPr lang="en-US" dirty="0"/>
              <a:t> maxims </a:t>
            </a:r>
            <a:r>
              <a:rPr lang="en" dirty="0"/>
              <a:t>may set the priorities of self-sufficiency over </a:t>
            </a:r>
            <a:r>
              <a:rPr lang="en-US" dirty="0"/>
              <a:t>consumeristic dependency</a:t>
            </a:r>
            <a:r>
              <a:rPr lang="en" dirty="0"/>
              <a:t>.</a:t>
            </a:r>
          </a:p>
          <a:p>
            <a:endParaRPr lang="en-US" sz="2400" dirty="0"/>
          </a:p>
        </p:txBody>
      </p:sp>
      <p:sp>
        <p:nvSpPr>
          <p:cNvPr id="5" name="TextBox 4"/>
          <p:cNvSpPr txBox="1"/>
          <p:nvPr/>
        </p:nvSpPr>
        <p:spPr>
          <a:xfrm>
            <a:off x="3335867" y="4216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30972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Beliefs &amp; Values</a:t>
            </a:r>
          </a:p>
        </p:txBody>
      </p:sp>
      <p:sp>
        <p:nvSpPr>
          <p:cNvPr id="3" name="Content Placeholder 2"/>
          <p:cNvSpPr>
            <a:spLocks noGrp="1"/>
          </p:cNvSpPr>
          <p:nvPr>
            <p:ph idx="1"/>
          </p:nvPr>
        </p:nvSpPr>
        <p:spPr/>
        <p:txBody>
          <a:bodyPr/>
          <a:lstStyle/>
          <a:p>
            <a:pPr lvl="0"/>
            <a:r>
              <a:rPr lang="en" dirty="0"/>
              <a:t>Beliefs and Values are similar in that most value statements could also be belief statements. For this reason, organizations usually have just one section dedicated to their core beliefs and values and it is usually labelled as their Values Statement. </a:t>
            </a:r>
            <a:endParaRPr lang="en-US" dirty="0"/>
          </a:p>
          <a:p>
            <a:pPr lvl="0"/>
            <a:r>
              <a:rPr lang="en" dirty="0"/>
              <a:t>While similar, it is good to acknowledge the distinction between </a:t>
            </a:r>
            <a:r>
              <a:rPr lang="en" i="1" dirty="0"/>
              <a:t>beliefs </a:t>
            </a:r>
            <a:r>
              <a:rPr lang="en" dirty="0"/>
              <a:t>having to do with </a:t>
            </a:r>
            <a:r>
              <a:rPr lang="en" i="1" dirty="0"/>
              <a:t>truth </a:t>
            </a:r>
            <a:r>
              <a:rPr lang="en" dirty="0"/>
              <a:t>and </a:t>
            </a:r>
            <a:r>
              <a:rPr lang="en" i="1" dirty="0"/>
              <a:t>falsity</a:t>
            </a:r>
            <a:r>
              <a:rPr lang="en-US" i="1" dirty="0"/>
              <a:t>,</a:t>
            </a:r>
            <a:r>
              <a:rPr lang="en" i="1" dirty="0"/>
              <a:t> </a:t>
            </a:r>
            <a:r>
              <a:rPr lang="en-US" dirty="0"/>
              <a:t>vs. </a:t>
            </a:r>
            <a:r>
              <a:rPr lang="en" i="1" dirty="0"/>
              <a:t>values</a:t>
            </a:r>
            <a:r>
              <a:rPr lang="en-US" i="1" dirty="0"/>
              <a:t> </a:t>
            </a:r>
            <a:r>
              <a:rPr lang="en-US" dirty="0"/>
              <a:t>which deal more</a:t>
            </a:r>
            <a:r>
              <a:rPr lang="en" i="1" dirty="0"/>
              <a:t> </a:t>
            </a:r>
            <a:r>
              <a:rPr lang="en" dirty="0"/>
              <a:t>with degrees of </a:t>
            </a:r>
            <a:r>
              <a:rPr lang="en" i="1" dirty="0"/>
              <a:t>goodness </a:t>
            </a:r>
            <a:r>
              <a:rPr lang="en" dirty="0"/>
              <a:t>and </a:t>
            </a:r>
            <a:r>
              <a:rPr lang="en" i="1" dirty="0"/>
              <a:t>badness</a:t>
            </a:r>
            <a:r>
              <a:rPr lang="en" dirty="0"/>
              <a:t>.</a:t>
            </a:r>
          </a:p>
          <a:p>
            <a:endParaRPr lang="en-US" dirty="0"/>
          </a:p>
        </p:txBody>
      </p:sp>
    </p:spTree>
    <p:extLst>
      <p:ext uri="{BB962C8B-B14F-4D97-AF65-F5344CB8AC3E}">
        <p14:creationId xmlns:p14="http://schemas.microsoft.com/office/powerpoint/2010/main" val="3321258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&amp; Mission</a:t>
            </a:r>
          </a:p>
        </p:txBody>
      </p:sp>
      <p:sp>
        <p:nvSpPr>
          <p:cNvPr id="3" name="Content Placeholder 2"/>
          <p:cNvSpPr>
            <a:spLocks noGrp="1"/>
          </p:cNvSpPr>
          <p:nvPr>
            <p:ph idx="1"/>
          </p:nvPr>
        </p:nvSpPr>
        <p:spPr/>
        <p:txBody>
          <a:bodyPr>
            <a:normAutofit fontScale="92500" lnSpcReduction="10000"/>
          </a:bodyPr>
          <a:lstStyle/>
          <a:p>
            <a:pPr lvl="0"/>
            <a:r>
              <a:rPr lang="en" b="1" u="sng" dirty="0"/>
              <a:t>Vision Statement</a:t>
            </a:r>
            <a:r>
              <a:rPr lang="en" dirty="0"/>
              <a:t>: Outlines what the organization wants to be, or how it wants the world in which it operates to be (an "idealised" view of the world). It is a long-term view and concentrates on the future. It can be emotive and is a source of inspiration. For example, a charity working with the poor might have a vision statement which reads</a:t>
            </a:r>
            <a:r>
              <a:rPr lang="en-US" dirty="0"/>
              <a:t>:</a:t>
            </a:r>
            <a:r>
              <a:rPr lang="en" dirty="0"/>
              <a:t> "A World without Poverty.”</a:t>
            </a:r>
            <a:endParaRPr lang="en-US" dirty="0"/>
          </a:p>
          <a:p>
            <a:r>
              <a:rPr lang="en" b="1" u="sng" dirty="0"/>
              <a:t>Mission Statement</a:t>
            </a:r>
            <a:r>
              <a:rPr lang="en" dirty="0"/>
              <a:t>: Defines the fundamental purpose of an organization or an enterprise, succinctly describing why it exists and </a:t>
            </a:r>
            <a:r>
              <a:rPr lang="en" i="1" dirty="0"/>
              <a:t>what it does to achieve its vision</a:t>
            </a:r>
            <a:r>
              <a:rPr lang="en" dirty="0"/>
              <a:t>. For example, the charity above might have a mission statement as "providing jobs for the homeless and unemployed".</a:t>
            </a:r>
          </a:p>
          <a:p>
            <a:pPr lvl="0"/>
            <a:endParaRPr lang="en" sz="1800" dirty="0"/>
          </a:p>
          <a:p>
            <a:endParaRPr lang="en-US" dirty="0"/>
          </a:p>
        </p:txBody>
      </p:sp>
    </p:spTree>
    <p:extLst>
      <p:ext uri="{BB962C8B-B14F-4D97-AF65-F5344CB8AC3E}">
        <p14:creationId xmlns:p14="http://schemas.microsoft.com/office/powerpoint/2010/main" val="135494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&amp; Mission</a:t>
            </a:r>
          </a:p>
        </p:txBody>
      </p:sp>
      <p:sp>
        <p:nvSpPr>
          <p:cNvPr id="3" name="Content Placeholder 2"/>
          <p:cNvSpPr>
            <a:spLocks noGrp="1"/>
          </p:cNvSpPr>
          <p:nvPr>
            <p:ph idx="1"/>
          </p:nvPr>
        </p:nvSpPr>
        <p:spPr/>
        <p:txBody>
          <a:bodyPr/>
          <a:lstStyle/>
          <a:p>
            <a:pPr lvl="0"/>
            <a:r>
              <a:rPr lang="en" dirty="0"/>
              <a:t>Many people mistake the vision statement for the mission statement, and sometimes one is simply used as a longer term version of the other. However they are distinct; with the vision being a descriptive picture of a desired future state; and the mission being a statement of purpose and action, applicable now as well as in the future. </a:t>
            </a:r>
            <a:r>
              <a:rPr lang="en" sz="2800" i="1" dirty="0"/>
              <a:t>The mission is therefore the means of successfully achieving the vision</a:t>
            </a:r>
            <a:r>
              <a:rPr lang="en" sz="2800" dirty="0"/>
              <a:t>.</a:t>
            </a:r>
          </a:p>
          <a:p>
            <a:endParaRPr lang="en-US" dirty="0"/>
          </a:p>
        </p:txBody>
      </p:sp>
    </p:spTree>
    <p:extLst>
      <p:ext uri="{BB962C8B-B14F-4D97-AF65-F5344CB8AC3E}">
        <p14:creationId xmlns:p14="http://schemas.microsoft.com/office/powerpoint/2010/main" val="190009836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4130</TotalTime>
  <Words>1649</Words>
  <Application>Microsoft Office PowerPoint</Application>
  <PresentationFormat>On-screen Show (4:3)</PresentationFormat>
  <Paragraphs>145</Paragraphs>
  <Slides>33</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Goudy Old Style</vt:lpstr>
      <vt:lpstr>Impact</vt:lpstr>
      <vt:lpstr>Rockwell</vt:lpstr>
      <vt:lpstr>Inkwell</vt:lpstr>
      <vt:lpstr>Mission &amp; Governance for Multigenerational Families</vt:lpstr>
      <vt:lpstr>Part I: Mission Making</vt:lpstr>
      <vt:lpstr>Introduction</vt:lpstr>
      <vt:lpstr>Governance Principle</vt:lpstr>
      <vt:lpstr>Introduction</vt:lpstr>
      <vt:lpstr>Beliefs &amp; Values</vt:lpstr>
      <vt:lpstr>Beliefs &amp; Values</vt:lpstr>
      <vt:lpstr>Vision &amp; Mission</vt:lpstr>
      <vt:lpstr>Vision &amp; Mission</vt:lpstr>
      <vt:lpstr>Considerations Before Drafting the Mission</vt:lpstr>
      <vt:lpstr>What IS a Mission</vt:lpstr>
      <vt:lpstr>The Questions?</vt:lpstr>
      <vt:lpstr>Reverse-Engineer</vt:lpstr>
      <vt:lpstr>Scripture</vt:lpstr>
      <vt:lpstr>Options</vt:lpstr>
      <vt:lpstr>Writing!</vt:lpstr>
      <vt:lpstr>Break It Into Pieces</vt:lpstr>
      <vt:lpstr>Review the Process</vt:lpstr>
      <vt:lpstr>Part II: Decision Making</vt:lpstr>
      <vt:lpstr>Introduction</vt:lpstr>
      <vt:lpstr>Introduction: The What &amp; The Why</vt:lpstr>
      <vt:lpstr>Succession &amp; Membership</vt:lpstr>
      <vt:lpstr>Succession &amp; Membership </vt:lpstr>
      <vt:lpstr>Abrahamic Covenant</vt:lpstr>
      <vt:lpstr>Quote</vt:lpstr>
      <vt:lpstr>Succession &amp; Membership</vt:lpstr>
      <vt:lpstr>Adulthood</vt:lpstr>
      <vt:lpstr>Governance</vt:lpstr>
      <vt:lpstr>Decision Making</vt:lpstr>
      <vt:lpstr>Principles</vt:lpstr>
      <vt:lpstr>Extended Family Council &amp;  Extended Family Estate</vt:lpstr>
      <vt:lpstr>The “Rehoboam  Principle”</vt:lpstr>
      <vt:lpstr>Multiple Family  Covenant Relationships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Diffner</dc:creator>
  <cp:lastModifiedBy>Jason Diffner</cp:lastModifiedBy>
  <cp:revision>79</cp:revision>
  <dcterms:created xsi:type="dcterms:W3CDTF">2014-11-08T17:32:41Z</dcterms:created>
  <dcterms:modified xsi:type="dcterms:W3CDTF">2018-08-14T03:18:43Z</dcterms:modified>
</cp:coreProperties>
</file>